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Lst>
  <p:notesMasterIdLst>
    <p:notesMasterId r:id="rId48"/>
  </p:notesMasterIdLst>
  <p:handoutMasterIdLst>
    <p:handoutMasterId r:id="rId49"/>
  </p:handoutMasterIdLst>
  <p:sldIdLst>
    <p:sldId id="291" r:id="rId2"/>
    <p:sldId id="442" r:id="rId3"/>
    <p:sldId id="438" r:id="rId4"/>
    <p:sldId id="439" r:id="rId5"/>
    <p:sldId id="416" r:id="rId6"/>
    <p:sldId id="420" r:id="rId7"/>
    <p:sldId id="390" r:id="rId8"/>
    <p:sldId id="425" r:id="rId9"/>
    <p:sldId id="437" r:id="rId10"/>
    <p:sldId id="414" r:id="rId11"/>
    <p:sldId id="413" r:id="rId12"/>
    <p:sldId id="421" r:id="rId13"/>
    <p:sldId id="391" r:id="rId14"/>
    <p:sldId id="403" r:id="rId15"/>
    <p:sldId id="427" r:id="rId16"/>
    <p:sldId id="415" r:id="rId17"/>
    <p:sldId id="404" r:id="rId18"/>
    <p:sldId id="417" r:id="rId19"/>
    <p:sldId id="418" r:id="rId20"/>
    <p:sldId id="454" r:id="rId21"/>
    <p:sldId id="422" r:id="rId22"/>
    <p:sldId id="386" r:id="rId23"/>
    <p:sldId id="428" r:id="rId24"/>
    <p:sldId id="385" r:id="rId25"/>
    <p:sldId id="424" r:id="rId26"/>
    <p:sldId id="423" r:id="rId27"/>
    <p:sldId id="429" r:id="rId28"/>
    <p:sldId id="399" r:id="rId29"/>
    <p:sldId id="410" r:id="rId30"/>
    <p:sldId id="419" r:id="rId31"/>
    <p:sldId id="411" r:id="rId32"/>
    <p:sldId id="443" r:id="rId33"/>
    <p:sldId id="444" r:id="rId34"/>
    <p:sldId id="445" r:id="rId35"/>
    <p:sldId id="440" r:id="rId36"/>
    <p:sldId id="446" r:id="rId37"/>
    <p:sldId id="447" r:id="rId38"/>
    <p:sldId id="448" r:id="rId39"/>
    <p:sldId id="449" r:id="rId40"/>
    <p:sldId id="450" r:id="rId41"/>
    <p:sldId id="451" r:id="rId42"/>
    <p:sldId id="453" r:id="rId43"/>
    <p:sldId id="452" r:id="rId44"/>
    <p:sldId id="441" r:id="rId45"/>
    <p:sldId id="412" r:id="rId46"/>
    <p:sldId id="409" r:id="rId47"/>
  </p:sldIdLst>
  <p:sldSz cx="9144000" cy="5143500" type="screen16x9"/>
  <p:notesSz cx="6761163" cy="9942513"/>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16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A8246E"/>
    <a:srgbClr val="009900"/>
    <a:srgbClr val="008000"/>
    <a:srgbClr val="5DFFA6"/>
    <a:srgbClr val="B2C7E0"/>
    <a:srgbClr val="DBE7C3"/>
    <a:srgbClr val="00B8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7B26C5-4107-4FEC-AEDC-1716B250A1EF}" styleName="Светлый стиль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E9639D4-E3E2-4D34-9284-5A2195B3D0D7}" styleName="Светлый стиль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B301B821-A1FF-4177-AEE7-76D212191A09}" styleName="Средний стиль 1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5BE263C-DBD7-4A20-BB59-AAB30ACAA65A}" styleName="Средний стиль 3 — акцент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DA37D80-6434-44D0-A028-1B22A696006F}" styleName="Светлый стиль 3 — акцент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495" autoAdjust="0"/>
    <p:restoredTop sz="96404" autoAdjust="0"/>
  </p:normalViewPr>
  <p:slideViewPr>
    <p:cSldViewPr>
      <p:cViewPr varScale="1">
        <p:scale>
          <a:sx n="136" d="100"/>
          <a:sy n="136" d="100"/>
        </p:scale>
        <p:origin x="144" y="324"/>
      </p:cViewPr>
      <p:guideLst>
        <p:guide orient="horz" pos="2160"/>
        <p:guide pos="2880"/>
        <p:guide orient="horz" pos="162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30574" cy="497683"/>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29010" y="0"/>
            <a:ext cx="2930574" cy="497683"/>
          </a:xfrm>
          <a:prstGeom prst="rect">
            <a:avLst/>
          </a:prstGeom>
        </p:spPr>
        <p:txBody>
          <a:bodyPr vert="horz" lIns="91440" tIns="45720" rIns="91440" bIns="45720" rtlCol="0"/>
          <a:lstStyle>
            <a:lvl1pPr algn="r">
              <a:defRPr sz="1200"/>
            </a:lvl1pPr>
          </a:lstStyle>
          <a:p>
            <a:fld id="{7F102637-A3A1-4840-95C1-15B1A508B85E}" type="datetimeFigureOut">
              <a:rPr lang="ru-RU" smtClean="0"/>
              <a:pPr/>
              <a:t>18.08.2020</a:t>
            </a:fld>
            <a:endParaRPr lang="ru-RU"/>
          </a:p>
        </p:txBody>
      </p:sp>
      <p:sp>
        <p:nvSpPr>
          <p:cNvPr id="4" name="Нижний колонтитул 3"/>
          <p:cNvSpPr>
            <a:spLocks noGrp="1"/>
          </p:cNvSpPr>
          <p:nvPr>
            <p:ph type="ftr" sz="quarter" idx="2"/>
          </p:nvPr>
        </p:nvSpPr>
        <p:spPr>
          <a:xfrm>
            <a:off x="0" y="9444830"/>
            <a:ext cx="2930574" cy="497683"/>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29010" y="9444830"/>
            <a:ext cx="2930574" cy="497683"/>
          </a:xfrm>
          <a:prstGeom prst="rect">
            <a:avLst/>
          </a:prstGeom>
        </p:spPr>
        <p:txBody>
          <a:bodyPr vert="horz" lIns="91440" tIns="45720" rIns="91440" bIns="45720" rtlCol="0" anchor="b"/>
          <a:lstStyle>
            <a:lvl1pPr algn="r">
              <a:defRPr sz="1200"/>
            </a:lvl1pPr>
          </a:lstStyle>
          <a:p>
            <a:fld id="{40301236-2466-45A1-A9C7-65AD6D223C63}" type="slidenum">
              <a:rPr lang="ru-RU" smtClean="0"/>
              <a:pPr/>
              <a:t>‹#›</a:t>
            </a:fld>
            <a:endParaRPr lang="ru-RU"/>
          </a:p>
        </p:txBody>
      </p:sp>
    </p:spTree>
    <p:extLst>
      <p:ext uri="{BB962C8B-B14F-4D97-AF65-F5344CB8AC3E}">
        <p14:creationId xmlns:p14="http://schemas.microsoft.com/office/powerpoint/2010/main" val="24073137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6" y="2"/>
            <a:ext cx="2929837" cy="497126"/>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29767" y="2"/>
            <a:ext cx="2929837" cy="497126"/>
          </a:xfrm>
          <a:prstGeom prst="rect">
            <a:avLst/>
          </a:prstGeom>
        </p:spPr>
        <p:txBody>
          <a:bodyPr vert="horz" lIns="91440" tIns="45720" rIns="91440" bIns="45720" rtlCol="0"/>
          <a:lstStyle>
            <a:lvl1pPr algn="r">
              <a:defRPr sz="1200"/>
            </a:lvl1pPr>
          </a:lstStyle>
          <a:p>
            <a:fld id="{868046F2-944B-4F90-BD18-F60E57C1B3F9}" type="datetimeFigureOut">
              <a:rPr lang="ru-RU" smtClean="0"/>
              <a:pPr/>
              <a:t>18.08.2020</a:t>
            </a:fld>
            <a:endParaRPr lang="ru-RU" dirty="0"/>
          </a:p>
        </p:txBody>
      </p:sp>
      <p:sp>
        <p:nvSpPr>
          <p:cNvPr id="4" name="Образ слайда 3"/>
          <p:cNvSpPr>
            <a:spLocks noGrp="1" noRot="1" noChangeAspect="1"/>
          </p:cNvSpPr>
          <p:nvPr>
            <p:ph type="sldImg" idx="2"/>
          </p:nvPr>
        </p:nvSpPr>
        <p:spPr>
          <a:xfrm>
            <a:off x="66675" y="746125"/>
            <a:ext cx="6627813" cy="3729038"/>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76117" y="4722695"/>
            <a:ext cx="5408930" cy="4474131"/>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6" y="9443664"/>
            <a:ext cx="2929837" cy="497126"/>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29767" y="9443664"/>
            <a:ext cx="2929837" cy="497126"/>
          </a:xfrm>
          <a:prstGeom prst="rect">
            <a:avLst/>
          </a:prstGeom>
        </p:spPr>
        <p:txBody>
          <a:bodyPr vert="horz" lIns="91440" tIns="45720" rIns="91440" bIns="45720" rtlCol="0" anchor="b"/>
          <a:lstStyle>
            <a:lvl1pPr algn="r">
              <a:defRPr sz="1200"/>
            </a:lvl1pPr>
          </a:lstStyle>
          <a:p>
            <a:fld id="{466CA857-7694-4636-8871-A9C2DD9E7965}" type="slidenum">
              <a:rPr lang="ru-RU" smtClean="0"/>
              <a:pPr/>
              <a:t>‹#›</a:t>
            </a:fld>
            <a:endParaRPr lang="ru-RU" dirty="0"/>
          </a:p>
        </p:txBody>
      </p:sp>
    </p:spTree>
    <p:extLst>
      <p:ext uri="{BB962C8B-B14F-4D97-AF65-F5344CB8AC3E}">
        <p14:creationId xmlns:p14="http://schemas.microsoft.com/office/powerpoint/2010/main" val="19730199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19"/>
            <a:ext cx="7772400" cy="1102519"/>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BF0AE06-B9D5-452D-B276-8D0D5248B40A}" type="datetime1">
              <a:rPr lang="ru-RU" smtClean="0"/>
              <a:pPr/>
              <a:t>18.08.2020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dirty="0"/>
          </a:p>
        </p:txBody>
      </p:sp>
    </p:spTree>
    <p:extLst>
      <p:ext uri="{BB962C8B-B14F-4D97-AF65-F5344CB8AC3E}">
        <p14:creationId xmlns:p14="http://schemas.microsoft.com/office/powerpoint/2010/main" val="83145840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3C2C4E7-EDB4-433F-BCE0-54853795C8A0}" type="datetime1">
              <a:rPr lang="ru-RU" smtClean="0"/>
              <a:pPr/>
              <a:t>18.08.2020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dirty="0"/>
          </a:p>
        </p:txBody>
      </p:sp>
    </p:spTree>
    <p:extLst>
      <p:ext uri="{BB962C8B-B14F-4D97-AF65-F5344CB8AC3E}">
        <p14:creationId xmlns:p14="http://schemas.microsoft.com/office/powerpoint/2010/main" val="1450996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79"/>
            <a:ext cx="2057400" cy="4388644"/>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05979"/>
            <a:ext cx="6019800" cy="43886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60801BC-896E-453E-98F6-7359CDD6A7F7}" type="datetime1">
              <a:rPr lang="ru-RU" smtClean="0"/>
              <a:pPr/>
              <a:t>18.08.2020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dirty="0"/>
          </a:p>
        </p:txBody>
      </p:sp>
    </p:spTree>
    <p:extLst>
      <p:ext uri="{BB962C8B-B14F-4D97-AF65-F5344CB8AC3E}">
        <p14:creationId xmlns:p14="http://schemas.microsoft.com/office/powerpoint/2010/main" val="3320420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922FA28-C91B-4BC3-A791-3557E3AD6F6A}" type="datetime1">
              <a:rPr lang="ru-RU" smtClean="0"/>
              <a:pPr/>
              <a:t>18.08.2020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dirty="0"/>
          </a:p>
        </p:txBody>
      </p:sp>
    </p:spTree>
    <p:extLst>
      <p:ext uri="{BB962C8B-B14F-4D97-AF65-F5344CB8AC3E}">
        <p14:creationId xmlns:p14="http://schemas.microsoft.com/office/powerpoint/2010/main" val="144916484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CFA771E-9FEE-4A24-86D5-14ED6E631671}" type="datetime1">
              <a:rPr lang="ru-RU" smtClean="0"/>
              <a:pPr/>
              <a:t>18.08.2020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dirty="0"/>
          </a:p>
        </p:txBody>
      </p:sp>
    </p:spTree>
    <p:extLst>
      <p:ext uri="{BB962C8B-B14F-4D97-AF65-F5344CB8AC3E}">
        <p14:creationId xmlns:p14="http://schemas.microsoft.com/office/powerpoint/2010/main" val="1612246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9BF56FA-51F2-40CF-BF55-CA265C94603D}" type="datetime1">
              <a:rPr lang="ru-RU" smtClean="0"/>
              <a:pPr/>
              <a:t>18.08.2020</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dirty="0"/>
          </a:p>
        </p:txBody>
      </p:sp>
    </p:spTree>
    <p:extLst>
      <p:ext uri="{BB962C8B-B14F-4D97-AF65-F5344CB8AC3E}">
        <p14:creationId xmlns:p14="http://schemas.microsoft.com/office/powerpoint/2010/main" val="1322607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A8314901-53ED-4D1A-A602-33535EC6B986}" type="datetime1">
              <a:rPr lang="ru-RU" smtClean="0"/>
              <a:pPr/>
              <a:t>18.08.2020</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dirty="0"/>
          </a:p>
        </p:txBody>
      </p:sp>
    </p:spTree>
    <p:extLst>
      <p:ext uri="{BB962C8B-B14F-4D97-AF65-F5344CB8AC3E}">
        <p14:creationId xmlns:p14="http://schemas.microsoft.com/office/powerpoint/2010/main" val="2096464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8E3DDA3-3429-4449-8565-534CC7AEE748}" type="datetime1">
              <a:rPr lang="ru-RU" smtClean="0"/>
              <a:pPr/>
              <a:t>18.08.2020</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dirty="0"/>
          </a:p>
        </p:txBody>
      </p:sp>
    </p:spTree>
    <p:extLst>
      <p:ext uri="{BB962C8B-B14F-4D97-AF65-F5344CB8AC3E}">
        <p14:creationId xmlns:p14="http://schemas.microsoft.com/office/powerpoint/2010/main" val="19310659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CF3686F-ABA4-402F-8BB7-6A21A359CB38}" type="datetime1">
              <a:rPr lang="ru-RU" smtClean="0"/>
              <a:pPr/>
              <a:t>18.08.2020</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dirty="0"/>
          </a:p>
        </p:txBody>
      </p:sp>
    </p:spTree>
    <p:extLst>
      <p:ext uri="{BB962C8B-B14F-4D97-AF65-F5344CB8AC3E}">
        <p14:creationId xmlns:p14="http://schemas.microsoft.com/office/powerpoint/2010/main" val="1324304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04787"/>
            <a:ext cx="3008313" cy="871538"/>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EFBED6C-920B-4A36-9CCE-4EE7A8A5BB8B}" type="datetime1">
              <a:rPr lang="ru-RU" smtClean="0"/>
              <a:pPr/>
              <a:t>18.08.2020</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dirty="0"/>
          </a:p>
        </p:txBody>
      </p:sp>
    </p:spTree>
    <p:extLst>
      <p:ext uri="{BB962C8B-B14F-4D97-AF65-F5344CB8AC3E}">
        <p14:creationId xmlns:p14="http://schemas.microsoft.com/office/powerpoint/2010/main" val="1405060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628D11B-1857-412B-9F07-C51807204C88}" type="datetime1">
              <a:rPr lang="ru-RU" smtClean="0"/>
              <a:pPr/>
              <a:t>18.08.2020</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dirty="0"/>
          </a:p>
        </p:txBody>
      </p:sp>
    </p:spTree>
    <p:extLst>
      <p:ext uri="{BB962C8B-B14F-4D97-AF65-F5344CB8AC3E}">
        <p14:creationId xmlns:p14="http://schemas.microsoft.com/office/powerpoint/2010/main" val="18591406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205978"/>
            <a:ext cx="8075240" cy="85725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11560" y="1200151"/>
            <a:ext cx="8075240" cy="339447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1156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0A1CA75-EC98-47B4-B63E-3CD204253CE1}" type="datetime1">
              <a:rPr lang="ru-RU" smtClean="0"/>
              <a:pPr/>
              <a:t>18.08.2020</a:t>
            </a:fld>
            <a:endParaRPr lang="ru-RU" dirty="0"/>
          </a:p>
        </p:txBody>
      </p:sp>
      <p:sp>
        <p:nvSpPr>
          <p:cNvPr id="5" name="Нижний колонтитул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7010400" y="105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pPr/>
              <a:t>‹#›</a:t>
            </a:fld>
            <a:endParaRPr lang="ru-RU" dirty="0"/>
          </a:p>
        </p:txBody>
      </p:sp>
    </p:spTree>
    <p:extLst>
      <p:ext uri="{BB962C8B-B14F-4D97-AF65-F5344CB8AC3E}">
        <p14:creationId xmlns:p14="http://schemas.microsoft.com/office/powerpoint/2010/main" val="6881463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fedproekt.ru/" TargetMode="External"/><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hyperlink" Target="http://skiv.instrao.ru/support/demonstratsionnye-materialya"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547663" y="699542"/>
            <a:ext cx="6408713" cy="2092844"/>
          </a:xfrm>
          <a:prstGeom prst="rect">
            <a:avLst/>
          </a:prstGeom>
        </p:spPr>
        <p:txBody>
          <a:bodyPr wrap="square" lIns="91404" tIns="45702" rIns="91404" bIns="45702">
            <a:spAutoFit/>
          </a:bodyPr>
          <a:lstStyle/>
          <a:p>
            <a:pPr lvl="0" algn="ctr"/>
            <a:r>
              <a:rPr lang="ru-RU" sz="2600" b="1" dirty="0" smtClean="0">
                <a:solidFill>
                  <a:srgbClr val="002060"/>
                </a:solidFill>
              </a:rPr>
              <a:t>Профессиональное развитие и дополнительное профессиональное образование  педагогических кадров РТ: итоги первого полугодия 2019 года и задачи на новый учебный год </a:t>
            </a:r>
            <a:endParaRPr lang="ru-RU" sz="2600" b="1" dirty="0">
              <a:solidFill>
                <a:srgbClr val="002060"/>
              </a:solidFill>
            </a:endParaRPr>
          </a:p>
        </p:txBody>
      </p:sp>
      <p:sp>
        <p:nvSpPr>
          <p:cNvPr id="3" name="Прямоугольник 2"/>
          <p:cNvSpPr/>
          <p:nvPr/>
        </p:nvSpPr>
        <p:spPr>
          <a:xfrm>
            <a:off x="4499992" y="3291830"/>
            <a:ext cx="4392488" cy="1368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defRPr/>
            </a:pPr>
            <a:r>
              <a:rPr lang="ru-RU" b="1" dirty="0" err="1" smtClean="0">
                <a:solidFill>
                  <a:srgbClr val="0070C0"/>
                </a:solidFill>
              </a:rPr>
              <a:t>Р.И.Шаяхметова</a:t>
            </a:r>
            <a:r>
              <a:rPr lang="ru-RU" b="1" dirty="0" smtClean="0">
                <a:solidFill>
                  <a:srgbClr val="0070C0"/>
                </a:solidFill>
              </a:rPr>
              <a:t>, н</a:t>
            </a:r>
            <a:r>
              <a:rPr kumimoji="0" lang="ru-RU" b="1" i="0" u="none" strike="noStrike" kern="1200" cap="none" spc="0" normalizeH="0" baseline="0" noProof="0" dirty="0" err="1" smtClean="0">
                <a:ln>
                  <a:noFill/>
                </a:ln>
                <a:solidFill>
                  <a:srgbClr val="0070C0"/>
                </a:solidFill>
                <a:effectLst/>
                <a:uLnTx/>
                <a:uFillTx/>
                <a:latin typeface="Arial"/>
              </a:rPr>
              <a:t>ачальник</a:t>
            </a:r>
            <a:r>
              <a:rPr kumimoji="0" lang="ru-RU" b="1" i="0" u="none" strike="noStrike" kern="1200" cap="none" spc="0" normalizeH="0" baseline="0" noProof="0" dirty="0" smtClean="0">
                <a:ln>
                  <a:noFill/>
                </a:ln>
                <a:solidFill>
                  <a:srgbClr val="0070C0"/>
                </a:solidFill>
                <a:effectLst/>
                <a:uLnTx/>
                <a:uFillTx/>
                <a:latin typeface="Arial"/>
              </a:rPr>
              <a:t> отдела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b="1" i="0" u="none" strike="noStrike" kern="1200" cap="none" spc="0" normalizeH="0" baseline="0" noProof="0" dirty="0" smtClean="0">
                <a:ln>
                  <a:noFill/>
                </a:ln>
                <a:solidFill>
                  <a:srgbClr val="0070C0"/>
                </a:solidFill>
                <a:effectLst/>
                <a:uLnTx/>
                <a:uFillTx/>
                <a:latin typeface="Arial"/>
              </a:rPr>
              <a:t>дополнительного профессионального образования</a:t>
            </a:r>
          </a:p>
          <a:p>
            <a:pPr marL="0" marR="0" lvl="0" indent="0" algn="r" defTabSz="914400" rtl="0" eaLnBrk="1" fontAlgn="auto" latinLnBrk="0" hangingPunct="1">
              <a:lnSpc>
                <a:spcPct val="100000"/>
              </a:lnSpc>
              <a:spcBef>
                <a:spcPts val="0"/>
              </a:spcBef>
              <a:spcAft>
                <a:spcPts val="0"/>
              </a:spcAft>
              <a:buClrTx/>
              <a:buSzTx/>
              <a:buFontTx/>
              <a:buNone/>
              <a:tabLst/>
              <a:defRPr/>
            </a:pPr>
            <a:r>
              <a:rPr lang="ru-RU" b="1" dirty="0" smtClean="0">
                <a:solidFill>
                  <a:srgbClr val="0070C0"/>
                </a:solidFill>
                <a:latin typeface="Arial"/>
              </a:rPr>
              <a:t>МОиН РТ</a:t>
            </a:r>
            <a:endParaRPr kumimoji="0" lang="ru-RU" b="1" i="0" u="none" strike="noStrike" kern="1200" cap="none" spc="0" normalizeH="0" baseline="0" noProof="0" dirty="0" smtClean="0">
              <a:ln>
                <a:noFill/>
              </a:ln>
              <a:solidFill>
                <a:srgbClr val="0070C0"/>
              </a:solidFill>
              <a:effectLst/>
              <a:uLnTx/>
              <a:uFillTx/>
              <a:latin typeface="Arial"/>
            </a:endParaRPr>
          </a:p>
        </p:txBody>
      </p:sp>
      <p:sp>
        <p:nvSpPr>
          <p:cNvPr id="2" name="Номер слайда 1"/>
          <p:cNvSpPr>
            <a:spLocks noGrp="1"/>
          </p:cNvSpPr>
          <p:nvPr>
            <p:ph type="sldNum" sz="quarter" idx="12"/>
          </p:nvPr>
        </p:nvSpPr>
        <p:spPr/>
        <p:txBody>
          <a:bodyPr/>
          <a:lstStyle/>
          <a:p>
            <a:fld id="{B19B0651-EE4F-4900-A07F-96A6BFA9D0F0}" type="slidenum">
              <a:rPr lang="ru-RU" smtClean="0"/>
              <a:pPr/>
              <a:t>1</a:t>
            </a:fld>
            <a:endParaRPr lang="ru-RU" dirty="0"/>
          </a:p>
        </p:txBody>
      </p:sp>
    </p:spTree>
    <p:extLst>
      <p:ext uri="{BB962C8B-B14F-4D97-AF65-F5344CB8AC3E}">
        <p14:creationId xmlns:p14="http://schemas.microsoft.com/office/powerpoint/2010/main" val="2261218447"/>
      </p:ext>
    </p:extLst>
  </p:cSld>
  <p:clrMapOvr>
    <a:overrideClrMapping bg1="lt1" tx1="dk1" bg2="lt2" tx2="dk2" accent1="accent1" accent2="accent2" accent3="accent3" accent4="accent4" accent5="accent5" accent6="accent6" hlink="hlink" folHlink="folHlink"/>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B19B0651-EE4F-4900-A07F-96A6BFA9D0F0}" type="slidenum">
              <a:rPr lang="ru-RU" smtClean="0"/>
              <a:pPr/>
              <a:t>10</a:t>
            </a:fld>
            <a:endParaRPr lang="ru-RU" dirty="0"/>
          </a:p>
        </p:txBody>
      </p:sp>
      <p:graphicFrame>
        <p:nvGraphicFramePr>
          <p:cNvPr id="3" name="Таблица 2"/>
          <p:cNvGraphicFramePr>
            <a:graphicFrameLocks noGrp="1"/>
          </p:cNvGraphicFramePr>
          <p:nvPr>
            <p:extLst>
              <p:ext uri="{D42A27DB-BD31-4B8C-83A1-F6EECF244321}">
                <p14:modId xmlns:p14="http://schemas.microsoft.com/office/powerpoint/2010/main" val="3360155190"/>
              </p:ext>
            </p:extLst>
          </p:nvPr>
        </p:nvGraphicFramePr>
        <p:xfrm>
          <a:off x="1331640" y="1059582"/>
          <a:ext cx="6443215" cy="2566392"/>
        </p:xfrm>
        <a:graphic>
          <a:graphicData uri="http://schemas.openxmlformats.org/drawingml/2006/table">
            <a:tbl>
              <a:tblPr/>
              <a:tblGrid>
                <a:gridCol w="648072">
                  <a:extLst>
                    <a:ext uri="{9D8B030D-6E8A-4147-A177-3AD203B41FA5}">
                      <a16:colId xmlns:a16="http://schemas.microsoft.com/office/drawing/2014/main" xmlns="" val="3070664883"/>
                    </a:ext>
                  </a:extLst>
                </a:gridCol>
                <a:gridCol w="3961180">
                  <a:extLst>
                    <a:ext uri="{9D8B030D-6E8A-4147-A177-3AD203B41FA5}">
                      <a16:colId xmlns:a16="http://schemas.microsoft.com/office/drawing/2014/main" xmlns="" val="771463799"/>
                    </a:ext>
                  </a:extLst>
                </a:gridCol>
                <a:gridCol w="925096">
                  <a:extLst>
                    <a:ext uri="{9D8B030D-6E8A-4147-A177-3AD203B41FA5}">
                      <a16:colId xmlns:a16="http://schemas.microsoft.com/office/drawing/2014/main" xmlns="" val="200150704"/>
                    </a:ext>
                  </a:extLst>
                </a:gridCol>
                <a:gridCol w="908867">
                  <a:extLst>
                    <a:ext uri="{9D8B030D-6E8A-4147-A177-3AD203B41FA5}">
                      <a16:colId xmlns:a16="http://schemas.microsoft.com/office/drawing/2014/main" xmlns="" val="4206452373"/>
                    </a:ext>
                  </a:extLst>
                </a:gridCol>
              </a:tblGrid>
              <a:tr h="381000">
                <a:tc>
                  <a:txBody>
                    <a:bodyPr/>
                    <a:lstStyle/>
                    <a:p>
                      <a:pPr algn="l" fontAlgn="t"/>
                      <a:r>
                        <a:rPr lang="ru-RU" sz="1100" b="0" i="0" u="none" strike="noStrike" dirty="0" smtClean="0">
                          <a:solidFill>
                            <a:srgbClr val="000000"/>
                          </a:solidFill>
                          <a:effectLst/>
                          <a:latin typeface="Times New Roman" panose="02020603050405020304" pitchFamily="18" charset="0"/>
                        </a:rPr>
                        <a:t>ДПО</a:t>
                      </a:r>
                      <a:endParaRPr lang="ru-RU" sz="1100" b="0" i="0" u="none" strike="noStrike" dirty="0">
                        <a:solidFill>
                          <a:srgbClr val="000000"/>
                        </a:solidFill>
                        <a:effectLst/>
                        <a:latin typeface="Times New Roman" panose="02020603050405020304" pitchFamily="18" charset="0"/>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ru-RU" sz="1100" b="0" i="0" u="none" strike="noStrike" dirty="0">
                          <a:solidFill>
                            <a:srgbClr val="000000"/>
                          </a:solidFill>
                          <a:effectLst/>
                          <a:latin typeface="Times New Roman" panose="02020603050405020304" pitchFamily="18" charset="0"/>
                        </a:rPr>
                        <a:t>Тема </a:t>
                      </a:r>
                      <a:r>
                        <a:rPr lang="ru-RU" sz="1100" b="0" i="0" u="none" strike="noStrike" dirty="0" smtClean="0">
                          <a:solidFill>
                            <a:srgbClr val="000000"/>
                          </a:solidFill>
                          <a:effectLst/>
                          <a:latin typeface="Times New Roman" panose="02020603050405020304" pitchFamily="18" charset="0"/>
                        </a:rPr>
                        <a:t>повышения квалификации</a:t>
                      </a:r>
                      <a:endParaRPr lang="ru-RU" sz="1100" b="0" i="0" u="none" strike="noStrike" dirty="0">
                        <a:solidFill>
                          <a:srgbClr val="000000"/>
                        </a:solidFill>
                        <a:effectLst/>
                        <a:latin typeface="Times New Roman" panose="02020603050405020304" pitchFamily="18" charset="0"/>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Times New Roman" panose="02020603050405020304" pitchFamily="18" charset="0"/>
                        </a:rPr>
                        <a:t>кол-во </a:t>
                      </a:r>
                      <a:r>
                        <a:rPr lang="ru-RU" sz="1100" b="0" i="0" u="none" strike="noStrike" dirty="0" smtClean="0">
                          <a:solidFill>
                            <a:srgbClr val="000000"/>
                          </a:solidFill>
                          <a:effectLst/>
                          <a:latin typeface="Times New Roman" panose="02020603050405020304" pitchFamily="18" charset="0"/>
                        </a:rPr>
                        <a:t>записавшихся в ИС</a:t>
                      </a:r>
                      <a:endParaRPr lang="ru-RU" sz="1100" b="0" i="0" u="none" strike="noStrike" dirty="0">
                        <a:solidFill>
                          <a:srgbClr val="000000"/>
                        </a:solidFill>
                        <a:effectLst/>
                        <a:latin typeface="Times New Roman" panose="02020603050405020304" pitchFamily="18" charset="0"/>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Times New Roman" panose="02020603050405020304" pitchFamily="18" charset="0"/>
                        </a:rPr>
                        <a:t>кол-во </a:t>
                      </a:r>
                      <a:r>
                        <a:rPr lang="ru-RU" sz="1100" b="0" i="0" u="none" strike="noStrike" dirty="0" smtClean="0">
                          <a:solidFill>
                            <a:srgbClr val="000000"/>
                          </a:solidFill>
                          <a:effectLst/>
                          <a:latin typeface="Times New Roman" panose="02020603050405020304" pitchFamily="18" charset="0"/>
                        </a:rPr>
                        <a:t>обучившихся в 1 полугод. 2019 г.</a:t>
                      </a:r>
                      <a:endParaRPr lang="ru-RU" sz="1100" b="0" i="0" u="none" strike="noStrike" dirty="0">
                        <a:solidFill>
                          <a:srgbClr val="000000"/>
                        </a:solidFill>
                        <a:effectLst/>
                        <a:latin typeface="Times New Roman" panose="02020603050405020304" pitchFamily="18" charset="0"/>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753711353"/>
                  </a:ext>
                </a:extLst>
              </a:tr>
              <a:tr h="616059">
                <a:tc>
                  <a:txBody>
                    <a:bodyPr/>
                    <a:lstStyle/>
                    <a:p>
                      <a:pPr algn="l" fontAlgn="t"/>
                      <a:r>
                        <a:rPr lang="ru-RU" sz="1100" b="0" i="0" u="none" strike="noStrike" dirty="0" smtClean="0">
                          <a:solidFill>
                            <a:srgbClr val="000000"/>
                          </a:solidFill>
                          <a:effectLst/>
                          <a:latin typeface="Times New Roman" panose="02020603050405020304" pitchFamily="18" charset="0"/>
                        </a:rPr>
                        <a:t> КФУ (Центр)</a:t>
                      </a:r>
                      <a:endParaRPr lang="ru-RU" sz="1100" b="0" i="0" u="none" strike="noStrike" dirty="0">
                        <a:solidFill>
                          <a:srgbClr val="000000"/>
                        </a:solidFill>
                        <a:effectLst/>
                        <a:latin typeface="Times New Roman" panose="02020603050405020304" pitchFamily="18" charset="0"/>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ru-RU" sz="1100" b="0" i="0" u="none" strike="noStrike" dirty="0">
                          <a:solidFill>
                            <a:srgbClr val="000000"/>
                          </a:solidFill>
                          <a:effectLst/>
                          <a:latin typeface="Times New Roman" panose="02020603050405020304" pitchFamily="18" charset="0"/>
                        </a:rPr>
                        <a:t>Инновационное содержание деятельности</a:t>
                      </a:r>
                      <a:r>
                        <a:rPr lang="ru-RU" sz="1100" b="1" i="0" u="none" strike="noStrike" dirty="0">
                          <a:solidFill>
                            <a:srgbClr val="000000"/>
                          </a:solidFill>
                          <a:effectLst/>
                          <a:latin typeface="Times New Roman" panose="02020603050405020304" pitchFamily="18" charset="0"/>
                        </a:rPr>
                        <a:t> педагога дополнительного образования</a:t>
                      </a:r>
                      <a:r>
                        <a:rPr lang="ru-RU" sz="1100" b="0" i="0" u="none" strike="noStrike" dirty="0">
                          <a:solidFill>
                            <a:srgbClr val="000000"/>
                          </a:solidFill>
                          <a:effectLst/>
                          <a:latin typeface="Times New Roman" panose="02020603050405020304" pitchFamily="18" charset="0"/>
                        </a:rPr>
                        <a:t> как условие повышения качества дополнительного образования </a:t>
                      </a:r>
                      <a:r>
                        <a:rPr lang="ru-RU" sz="1100" b="0" i="0" u="none" strike="noStrike" dirty="0" smtClean="0">
                          <a:solidFill>
                            <a:srgbClr val="000000"/>
                          </a:solidFill>
                          <a:effectLst/>
                          <a:latin typeface="Times New Roman" panose="02020603050405020304" pitchFamily="18" charset="0"/>
                        </a:rPr>
                        <a:t>(дистанционно</a:t>
                      </a:r>
                      <a:r>
                        <a:rPr lang="ru-RU" sz="1100" b="0" i="0" u="none" strike="noStrike" dirty="0">
                          <a:solidFill>
                            <a:srgbClr val="000000"/>
                          </a:solidFill>
                          <a:effectLst/>
                          <a:latin typeface="Times New Roman" panose="02020603050405020304" pitchFamily="18" charset="0"/>
                        </a:rPr>
                        <a:t>)</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70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1" i="0" u="none" strike="noStrike" dirty="0">
                          <a:solidFill>
                            <a:schemeClr val="accent2">
                              <a:lumMod val="75000"/>
                            </a:schemeClr>
                          </a:solidFill>
                          <a:effectLst/>
                          <a:latin typeface="Times New Roman" panose="02020603050405020304" pitchFamily="18" charset="0"/>
                        </a:rPr>
                        <a:t>63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98440461"/>
                  </a:ext>
                </a:extLst>
              </a:tr>
              <a:tr h="432048">
                <a:tc>
                  <a:txBody>
                    <a:bodyPr/>
                    <a:lstStyle/>
                    <a:p>
                      <a:pPr algn="l" fontAlgn="t"/>
                      <a:r>
                        <a:rPr lang="ru-RU" sz="1100" b="0" i="0" u="none" strike="noStrike" dirty="0" smtClean="0">
                          <a:solidFill>
                            <a:srgbClr val="000000"/>
                          </a:solidFill>
                          <a:effectLst/>
                          <a:latin typeface="Times New Roman" panose="02020603050405020304" pitchFamily="18" charset="0"/>
                        </a:rPr>
                        <a:t> КФУ (Центр)</a:t>
                      </a:r>
                      <a:endParaRPr lang="ru-RU" sz="1100" b="0" i="0" u="none" strike="noStrike" dirty="0">
                        <a:solidFill>
                          <a:srgbClr val="000000"/>
                        </a:solidFill>
                        <a:effectLst/>
                        <a:latin typeface="Times New Roman" panose="02020603050405020304" pitchFamily="18" charset="0"/>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ru-RU" sz="1100" b="0" i="0" u="none" strike="noStrike" dirty="0">
                          <a:solidFill>
                            <a:srgbClr val="000000"/>
                          </a:solidFill>
                          <a:effectLst/>
                          <a:latin typeface="Times New Roman" panose="02020603050405020304" pitchFamily="18" charset="0"/>
                        </a:rPr>
                        <a:t>Совершенствование профессиональной компетентности </a:t>
                      </a:r>
                      <a:r>
                        <a:rPr lang="ru-RU" sz="1100" b="1" i="0" u="none" strike="noStrike" dirty="0">
                          <a:solidFill>
                            <a:srgbClr val="000000"/>
                          </a:solidFill>
                          <a:effectLst/>
                          <a:latin typeface="Times New Roman" panose="02020603050405020304" pitchFamily="18" charset="0"/>
                        </a:rPr>
                        <a:t>учителя географии </a:t>
                      </a:r>
                      <a:r>
                        <a:rPr lang="ru-RU" sz="1100" b="0" i="0" u="none" strike="noStrike" dirty="0">
                          <a:solidFill>
                            <a:srgbClr val="000000"/>
                          </a:solidFill>
                          <a:effectLst/>
                          <a:latin typeface="Times New Roman" panose="02020603050405020304" pitchFamily="18" charset="0"/>
                        </a:rPr>
                        <a:t>в условиях реализации ФГОС (</a:t>
                      </a:r>
                      <a:r>
                        <a:rPr lang="ru-RU" sz="1100" b="0" i="0" u="none" strike="noStrike" dirty="0" smtClean="0">
                          <a:solidFill>
                            <a:srgbClr val="000000"/>
                          </a:solidFill>
                          <a:effectLst/>
                          <a:latin typeface="Times New Roman" panose="02020603050405020304" pitchFamily="18" charset="0"/>
                        </a:rPr>
                        <a:t>дистанционно)</a:t>
                      </a:r>
                      <a:endParaRPr lang="ru-RU" sz="1100" b="0" i="0" u="none" strike="noStrike" dirty="0">
                        <a:solidFill>
                          <a:srgbClr val="000000"/>
                        </a:solidFill>
                        <a:effectLst/>
                        <a:latin typeface="Times New Roman" panose="02020603050405020304" pitchFamily="18" charset="0"/>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Times New Roman" panose="02020603050405020304" pitchFamily="18" charset="0"/>
                        </a:rPr>
                        <a:t>37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1" i="0" u="none" strike="noStrike" dirty="0">
                          <a:solidFill>
                            <a:schemeClr val="accent2">
                              <a:lumMod val="75000"/>
                            </a:schemeClr>
                          </a:solidFill>
                          <a:effectLst/>
                          <a:latin typeface="Times New Roman" panose="02020603050405020304" pitchFamily="18" charset="0"/>
                        </a:rPr>
                        <a:t>20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95161426"/>
                  </a:ext>
                </a:extLst>
              </a:tr>
              <a:tr h="647700">
                <a:tc>
                  <a:txBody>
                    <a:bodyPr/>
                    <a:lstStyle/>
                    <a:p>
                      <a:pPr algn="l" fontAlgn="t"/>
                      <a:r>
                        <a:rPr lang="ru-RU" sz="1100" b="0" i="0" u="none" strike="noStrike" dirty="0" smtClean="0">
                          <a:solidFill>
                            <a:srgbClr val="000000"/>
                          </a:solidFill>
                          <a:effectLst/>
                          <a:latin typeface="Times New Roman" panose="02020603050405020304" pitchFamily="18" charset="0"/>
                        </a:rPr>
                        <a:t> КФУ (Центр)</a:t>
                      </a:r>
                      <a:endParaRPr lang="ru-RU" sz="1100" b="0" i="0" u="none" strike="noStrike" dirty="0">
                        <a:solidFill>
                          <a:srgbClr val="000000"/>
                        </a:solidFill>
                        <a:effectLst/>
                        <a:latin typeface="Times New Roman" panose="02020603050405020304" pitchFamily="18" charset="0"/>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ru-RU" sz="1100" b="0" i="0" u="none" strike="noStrike" dirty="0">
                          <a:solidFill>
                            <a:srgbClr val="000000"/>
                          </a:solidFill>
                          <a:effectLst/>
                          <a:latin typeface="Times New Roman" panose="02020603050405020304" pitchFamily="18" charset="0"/>
                        </a:rPr>
                        <a:t>Совершенствование профессиональной компетентности </a:t>
                      </a:r>
                      <a:r>
                        <a:rPr lang="ru-RU" sz="1100" b="1" i="0" u="none" strike="noStrike" dirty="0">
                          <a:solidFill>
                            <a:srgbClr val="000000"/>
                          </a:solidFill>
                          <a:effectLst/>
                          <a:latin typeface="Times New Roman" panose="02020603050405020304" pitchFamily="18" charset="0"/>
                        </a:rPr>
                        <a:t>учителя истории и обществознания </a:t>
                      </a:r>
                      <a:r>
                        <a:rPr lang="ru-RU" sz="1100" b="0" i="0" u="none" strike="noStrike" dirty="0">
                          <a:solidFill>
                            <a:srgbClr val="000000"/>
                          </a:solidFill>
                          <a:effectLst/>
                          <a:latin typeface="Times New Roman" panose="02020603050405020304" pitchFamily="18" charset="0"/>
                        </a:rPr>
                        <a:t>в условиях реализации ФГОС (дистанционно)</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55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1" i="0" u="none" strike="noStrike" dirty="0">
                          <a:solidFill>
                            <a:schemeClr val="accent2">
                              <a:lumMod val="75000"/>
                            </a:schemeClr>
                          </a:solidFill>
                          <a:effectLst/>
                          <a:latin typeface="Times New Roman" panose="02020603050405020304" pitchFamily="18" charset="0"/>
                        </a:rPr>
                        <a:t>31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50787281"/>
                  </a:ext>
                </a:extLst>
              </a:tr>
              <a:tr h="190500">
                <a:tc>
                  <a:txBody>
                    <a:bodyPr/>
                    <a:lstStyle/>
                    <a:p>
                      <a:pPr algn="l" fontAlgn="t"/>
                      <a:r>
                        <a:rPr lang="ru-RU" sz="1100" b="0" i="0" u="none" strike="noStrike" dirty="0" smtClean="0">
                          <a:solidFill>
                            <a:srgbClr val="000000"/>
                          </a:solidFill>
                          <a:effectLst/>
                          <a:latin typeface="Times New Roman" panose="02020603050405020304" pitchFamily="18" charset="0"/>
                        </a:rPr>
                        <a:t>Итого</a:t>
                      </a:r>
                      <a:endParaRPr lang="ru-RU" sz="1100" b="0" i="0" u="none" strike="noStrike" dirty="0">
                        <a:solidFill>
                          <a:srgbClr val="000000"/>
                        </a:solidFill>
                        <a:effectLst/>
                        <a:latin typeface="Times New Roman" panose="02020603050405020304" pitchFamily="18" charset="0"/>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ru-RU" sz="1100" b="0" i="0" u="none" strike="noStrike">
                          <a:solidFill>
                            <a:srgbClr val="000000"/>
                          </a:solidFill>
                          <a:effectLst/>
                          <a:latin typeface="Times New Roman" panose="02020603050405020304" pitchFamily="18" charset="0"/>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162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1" i="0" u="none" strike="noStrike" dirty="0" smtClean="0">
                          <a:solidFill>
                            <a:schemeClr val="accent2">
                              <a:lumMod val="75000"/>
                            </a:schemeClr>
                          </a:solidFill>
                          <a:effectLst/>
                          <a:latin typeface="Times New Roman" panose="02020603050405020304" pitchFamily="18" charset="0"/>
                        </a:rPr>
                        <a:t>114 (70%)</a:t>
                      </a:r>
                      <a:endParaRPr lang="ru-RU" sz="1100" b="1" i="0" u="none" strike="noStrike" dirty="0">
                        <a:solidFill>
                          <a:schemeClr val="accent2">
                            <a:lumMod val="75000"/>
                          </a:schemeClr>
                        </a:solidFill>
                        <a:effectLst/>
                        <a:latin typeface="Times New Roman" panose="02020603050405020304" pitchFamily="18" charset="0"/>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492366638"/>
                  </a:ext>
                </a:extLst>
              </a:tr>
            </a:tbl>
          </a:graphicData>
        </a:graphic>
      </p:graphicFrame>
      <p:sp>
        <p:nvSpPr>
          <p:cNvPr id="4" name="Объект 2"/>
          <p:cNvSpPr txBox="1">
            <a:spLocks/>
          </p:cNvSpPr>
          <p:nvPr/>
        </p:nvSpPr>
        <p:spPr>
          <a:xfrm>
            <a:off x="1187624" y="195486"/>
            <a:ext cx="6912768" cy="405021"/>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ct val="0"/>
              </a:spcBef>
              <a:buFont typeface="Arial" pitchFamily="34" charset="0"/>
              <a:buNone/>
            </a:pPr>
            <a:r>
              <a:rPr lang="ru-RU" sz="1600" b="1" dirty="0" smtClean="0">
                <a:solidFill>
                  <a:srgbClr val="C00000"/>
                </a:solidFill>
                <a:latin typeface="Garamond" panose="02020404030301010803" pitchFamily="18" charset="0"/>
                <a:ea typeface="+mj-ea"/>
                <a:cs typeface="Times New Roman" panose="02020603050405020304" pitchFamily="18" charset="0"/>
              </a:rPr>
              <a:t>Реализация программ повышения квалификации </a:t>
            </a:r>
          </a:p>
          <a:p>
            <a:pPr marL="0" indent="0" algn="ctr">
              <a:spcBef>
                <a:spcPct val="0"/>
              </a:spcBef>
              <a:buFont typeface="Arial" pitchFamily="34" charset="0"/>
              <a:buNone/>
            </a:pPr>
            <a:r>
              <a:rPr lang="ru-RU" sz="1600" b="1" dirty="0" smtClean="0">
                <a:solidFill>
                  <a:srgbClr val="0070C0"/>
                </a:solidFill>
                <a:latin typeface="Garamond" panose="02020404030301010803" pitchFamily="18" charset="0"/>
                <a:ea typeface="+mj-ea"/>
                <a:cs typeface="Times New Roman" panose="02020603050405020304" pitchFamily="18" charset="0"/>
              </a:rPr>
              <a:t>в дистанционной форме </a:t>
            </a:r>
            <a:r>
              <a:rPr lang="ru-RU" sz="1600" b="1" dirty="0" smtClean="0">
                <a:solidFill>
                  <a:srgbClr val="C00000"/>
                </a:solidFill>
                <a:latin typeface="Garamond" panose="02020404030301010803" pitchFamily="18" charset="0"/>
                <a:ea typeface="+mj-ea"/>
                <a:cs typeface="Times New Roman" panose="02020603050405020304" pitchFamily="18" charset="0"/>
              </a:rPr>
              <a:t>в 2019 году </a:t>
            </a:r>
            <a:endParaRPr lang="ru-RU" sz="1600" b="1" dirty="0">
              <a:solidFill>
                <a:srgbClr val="C00000"/>
              </a:solidFill>
              <a:latin typeface="Garamond" panose="02020404030301010803" pitchFamily="18" charset="0"/>
              <a:ea typeface="+mj-ea"/>
              <a:cs typeface="Times New Roman" panose="02020603050405020304" pitchFamily="18" charset="0"/>
            </a:endParaRPr>
          </a:p>
        </p:txBody>
      </p:sp>
      <p:pic>
        <p:nvPicPr>
          <p:cNvPr id="5" name="Picture 6" descr="http://aksubayevo.ru/images/uploads/news/2018/4/27/1196c3f59c37977c9cec81ac355e0df1_XL.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6554" t="10591" r="22009" b="36450"/>
          <a:stretch/>
        </p:blipFill>
        <p:spPr bwMode="auto">
          <a:xfrm>
            <a:off x="8314345" y="0"/>
            <a:ext cx="833289" cy="555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87934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B19B0651-EE4F-4900-A07F-96A6BFA9D0F0}" type="slidenum">
              <a:rPr lang="ru-RU" smtClean="0"/>
              <a:pPr/>
              <a:t>11</a:t>
            </a:fld>
            <a:endParaRPr lang="ru-RU" dirty="0"/>
          </a:p>
        </p:txBody>
      </p:sp>
      <p:graphicFrame>
        <p:nvGraphicFramePr>
          <p:cNvPr id="5" name="Таблица 4"/>
          <p:cNvGraphicFramePr>
            <a:graphicFrameLocks noGrp="1"/>
          </p:cNvGraphicFramePr>
          <p:nvPr>
            <p:extLst/>
          </p:nvPr>
        </p:nvGraphicFramePr>
        <p:xfrm>
          <a:off x="1691680" y="1059582"/>
          <a:ext cx="2093013" cy="3394080"/>
        </p:xfrm>
        <a:graphic>
          <a:graphicData uri="http://schemas.openxmlformats.org/drawingml/2006/table">
            <a:tbl>
              <a:tblPr/>
              <a:tblGrid>
                <a:gridCol w="1549961">
                  <a:extLst>
                    <a:ext uri="{9D8B030D-6E8A-4147-A177-3AD203B41FA5}">
                      <a16:colId xmlns:a16="http://schemas.microsoft.com/office/drawing/2014/main" xmlns="" val="4211851270"/>
                    </a:ext>
                  </a:extLst>
                </a:gridCol>
                <a:gridCol w="543052">
                  <a:extLst>
                    <a:ext uri="{9D8B030D-6E8A-4147-A177-3AD203B41FA5}">
                      <a16:colId xmlns:a16="http://schemas.microsoft.com/office/drawing/2014/main" xmlns="" val="4060983242"/>
                    </a:ext>
                  </a:extLst>
                </a:gridCol>
              </a:tblGrid>
              <a:tr h="169704">
                <a:tc>
                  <a:txBody>
                    <a:bodyPr/>
                    <a:lstStyle/>
                    <a:p>
                      <a:pPr algn="l" fontAlgn="b"/>
                      <a:r>
                        <a:rPr lang="ru-RU" sz="1000" b="0" i="0" u="none" strike="noStrike" dirty="0">
                          <a:solidFill>
                            <a:srgbClr val="000000"/>
                          </a:solidFill>
                          <a:effectLst/>
                          <a:latin typeface="Calibri" panose="020F0502020204030204" pitchFamily="34" charset="0"/>
                        </a:rPr>
                        <a:t>Авиастроительный</a:t>
                      </a:r>
                    </a:p>
                  </a:txBody>
                  <a:tcPr marL="8485" marR="8485" marT="84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Calibri" panose="020F0502020204030204" pitchFamily="34" charset="0"/>
                        </a:rPr>
                        <a:t>4</a:t>
                      </a:r>
                    </a:p>
                  </a:txBody>
                  <a:tcPr marL="8485" marR="8485" marT="84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367632222"/>
                  </a:ext>
                </a:extLst>
              </a:tr>
              <a:tr h="169704">
                <a:tc>
                  <a:txBody>
                    <a:bodyPr/>
                    <a:lstStyle/>
                    <a:p>
                      <a:pPr algn="l" fontAlgn="b"/>
                      <a:r>
                        <a:rPr lang="ru-RU" sz="1000" b="0" i="0" u="none" strike="noStrike">
                          <a:solidFill>
                            <a:srgbClr val="000000"/>
                          </a:solidFill>
                          <a:effectLst/>
                          <a:latin typeface="Calibri" panose="020F0502020204030204" pitchFamily="34" charset="0"/>
                        </a:rPr>
                        <a:t>Азнакаевский</a:t>
                      </a:r>
                    </a:p>
                  </a:txBody>
                  <a:tcPr marL="8485" marR="8485" marT="84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Calibri" panose="020F0502020204030204" pitchFamily="34" charset="0"/>
                        </a:rPr>
                        <a:t>4</a:t>
                      </a:r>
                    </a:p>
                  </a:txBody>
                  <a:tcPr marL="8485" marR="8485" marT="84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034151499"/>
                  </a:ext>
                </a:extLst>
              </a:tr>
              <a:tr h="169704">
                <a:tc>
                  <a:txBody>
                    <a:bodyPr/>
                    <a:lstStyle/>
                    <a:p>
                      <a:pPr algn="l" fontAlgn="b"/>
                      <a:r>
                        <a:rPr lang="ru-RU" sz="1000" b="0" i="0" u="none" strike="noStrike">
                          <a:solidFill>
                            <a:srgbClr val="000000"/>
                          </a:solidFill>
                          <a:effectLst/>
                          <a:latin typeface="Calibri" panose="020F0502020204030204" pitchFamily="34" charset="0"/>
                        </a:rPr>
                        <a:t>Аксубаевский</a:t>
                      </a:r>
                    </a:p>
                  </a:txBody>
                  <a:tcPr marL="8485" marR="8485" marT="84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Calibri" panose="020F0502020204030204" pitchFamily="34" charset="0"/>
                        </a:rPr>
                        <a:t>1</a:t>
                      </a:r>
                    </a:p>
                  </a:txBody>
                  <a:tcPr marL="8485" marR="8485" marT="84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922807305"/>
                  </a:ext>
                </a:extLst>
              </a:tr>
              <a:tr h="169704">
                <a:tc>
                  <a:txBody>
                    <a:bodyPr/>
                    <a:lstStyle/>
                    <a:p>
                      <a:pPr algn="l" fontAlgn="b"/>
                      <a:r>
                        <a:rPr lang="ru-RU" sz="1000" b="0" i="0" u="none" strike="noStrike">
                          <a:solidFill>
                            <a:srgbClr val="000000"/>
                          </a:solidFill>
                          <a:effectLst/>
                          <a:latin typeface="Calibri" panose="020F0502020204030204" pitchFamily="34" charset="0"/>
                        </a:rPr>
                        <a:t>Актанышский</a:t>
                      </a:r>
                    </a:p>
                  </a:txBody>
                  <a:tcPr marL="8485" marR="8485" marT="84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Calibri" panose="020F0502020204030204" pitchFamily="34" charset="0"/>
                        </a:rPr>
                        <a:t>1</a:t>
                      </a:r>
                    </a:p>
                  </a:txBody>
                  <a:tcPr marL="8485" marR="8485" marT="84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47716057"/>
                  </a:ext>
                </a:extLst>
              </a:tr>
              <a:tr h="169704">
                <a:tc>
                  <a:txBody>
                    <a:bodyPr/>
                    <a:lstStyle/>
                    <a:p>
                      <a:pPr algn="l" fontAlgn="b"/>
                      <a:r>
                        <a:rPr lang="ru-RU" sz="1000" b="0" i="0" u="none" strike="noStrike">
                          <a:solidFill>
                            <a:srgbClr val="000000"/>
                          </a:solidFill>
                          <a:effectLst/>
                          <a:latin typeface="Calibri" panose="020F0502020204030204" pitchFamily="34" charset="0"/>
                        </a:rPr>
                        <a:t>Алексеевский</a:t>
                      </a:r>
                    </a:p>
                  </a:txBody>
                  <a:tcPr marL="8485" marR="8485" marT="84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Calibri" panose="020F0502020204030204" pitchFamily="34" charset="0"/>
                        </a:rPr>
                        <a:t>2</a:t>
                      </a:r>
                    </a:p>
                  </a:txBody>
                  <a:tcPr marL="8485" marR="8485" marT="84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02443341"/>
                  </a:ext>
                </a:extLst>
              </a:tr>
              <a:tr h="169704">
                <a:tc>
                  <a:txBody>
                    <a:bodyPr/>
                    <a:lstStyle/>
                    <a:p>
                      <a:pPr algn="l" fontAlgn="b"/>
                      <a:r>
                        <a:rPr lang="ru-RU" sz="1000" b="0" i="0" u="none" strike="noStrike">
                          <a:solidFill>
                            <a:srgbClr val="000000"/>
                          </a:solidFill>
                          <a:effectLst/>
                          <a:latin typeface="Calibri" panose="020F0502020204030204" pitchFamily="34" charset="0"/>
                        </a:rPr>
                        <a:t>Алькеевский</a:t>
                      </a:r>
                    </a:p>
                  </a:txBody>
                  <a:tcPr marL="8485" marR="8485" marT="84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Calibri" panose="020F0502020204030204" pitchFamily="34" charset="0"/>
                        </a:rPr>
                        <a:t>5</a:t>
                      </a:r>
                    </a:p>
                  </a:txBody>
                  <a:tcPr marL="8485" marR="8485" marT="84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86993093"/>
                  </a:ext>
                </a:extLst>
              </a:tr>
              <a:tr h="169704">
                <a:tc>
                  <a:txBody>
                    <a:bodyPr/>
                    <a:lstStyle/>
                    <a:p>
                      <a:pPr algn="l" fontAlgn="b"/>
                      <a:r>
                        <a:rPr lang="ru-RU" sz="1000" b="0" i="0" u="none" strike="noStrike">
                          <a:solidFill>
                            <a:srgbClr val="000000"/>
                          </a:solidFill>
                          <a:effectLst/>
                          <a:latin typeface="Calibri" panose="020F0502020204030204" pitchFamily="34" charset="0"/>
                        </a:rPr>
                        <a:t>Альметьевский</a:t>
                      </a:r>
                    </a:p>
                  </a:txBody>
                  <a:tcPr marL="8485" marR="8485" marT="84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Calibri" panose="020F0502020204030204" pitchFamily="34" charset="0"/>
                        </a:rPr>
                        <a:t>5</a:t>
                      </a:r>
                    </a:p>
                  </a:txBody>
                  <a:tcPr marL="8485" marR="8485" marT="84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068901839"/>
                  </a:ext>
                </a:extLst>
              </a:tr>
              <a:tr h="169704">
                <a:tc>
                  <a:txBody>
                    <a:bodyPr/>
                    <a:lstStyle/>
                    <a:p>
                      <a:pPr algn="l" fontAlgn="b"/>
                      <a:r>
                        <a:rPr lang="ru-RU" sz="1000" b="0" i="0" u="none" strike="noStrike">
                          <a:solidFill>
                            <a:srgbClr val="000000"/>
                          </a:solidFill>
                          <a:effectLst/>
                          <a:latin typeface="Calibri" panose="020F0502020204030204" pitchFamily="34" charset="0"/>
                        </a:rPr>
                        <a:t>Апастовский</a:t>
                      </a:r>
                    </a:p>
                  </a:txBody>
                  <a:tcPr marL="8485" marR="8485" marT="84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Calibri" panose="020F0502020204030204" pitchFamily="34" charset="0"/>
                        </a:rPr>
                        <a:t>1</a:t>
                      </a:r>
                    </a:p>
                  </a:txBody>
                  <a:tcPr marL="8485" marR="8485" marT="84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934931637"/>
                  </a:ext>
                </a:extLst>
              </a:tr>
              <a:tr h="169704">
                <a:tc>
                  <a:txBody>
                    <a:bodyPr/>
                    <a:lstStyle/>
                    <a:p>
                      <a:pPr algn="l" fontAlgn="b"/>
                      <a:r>
                        <a:rPr lang="ru-RU" sz="1000" b="0" i="0" u="none" strike="noStrike">
                          <a:solidFill>
                            <a:srgbClr val="000000"/>
                          </a:solidFill>
                          <a:effectLst/>
                          <a:latin typeface="Calibri" panose="020F0502020204030204" pitchFamily="34" charset="0"/>
                        </a:rPr>
                        <a:t>Арский</a:t>
                      </a:r>
                    </a:p>
                  </a:txBody>
                  <a:tcPr marL="8485" marR="8485" marT="84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Calibri" panose="020F0502020204030204" pitchFamily="34" charset="0"/>
                        </a:rPr>
                        <a:t>8</a:t>
                      </a:r>
                    </a:p>
                  </a:txBody>
                  <a:tcPr marL="8485" marR="8485" marT="84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158848167"/>
                  </a:ext>
                </a:extLst>
              </a:tr>
              <a:tr h="169704">
                <a:tc>
                  <a:txBody>
                    <a:bodyPr/>
                    <a:lstStyle/>
                    <a:p>
                      <a:pPr algn="l" fontAlgn="b"/>
                      <a:r>
                        <a:rPr lang="ru-RU" sz="1000" b="0" i="0" u="none" strike="noStrike">
                          <a:solidFill>
                            <a:srgbClr val="000000"/>
                          </a:solidFill>
                          <a:effectLst/>
                          <a:latin typeface="Calibri" panose="020F0502020204030204" pitchFamily="34" charset="0"/>
                        </a:rPr>
                        <a:t>Бавлинский</a:t>
                      </a:r>
                    </a:p>
                  </a:txBody>
                  <a:tcPr marL="8485" marR="8485" marT="84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Calibri" panose="020F0502020204030204" pitchFamily="34" charset="0"/>
                        </a:rPr>
                        <a:t>3</a:t>
                      </a:r>
                    </a:p>
                  </a:txBody>
                  <a:tcPr marL="8485" marR="8485" marT="84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695226046"/>
                  </a:ext>
                </a:extLst>
              </a:tr>
              <a:tr h="169704">
                <a:tc>
                  <a:txBody>
                    <a:bodyPr/>
                    <a:lstStyle/>
                    <a:p>
                      <a:pPr algn="l" fontAlgn="b"/>
                      <a:r>
                        <a:rPr lang="ru-RU" sz="1000" b="0" i="0" u="none" strike="noStrike">
                          <a:solidFill>
                            <a:srgbClr val="000000"/>
                          </a:solidFill>
                          <a:effectLst/>
                          <a:latin typeface="Calibri" panose="020F0502020204030204" pitchFamily="34" charset="0"/>
                        </a:rPr>
                        <a:t>Буинский</a:t>
                      </a:r>
                    </a:p>
                  </a:txBody>
                  <a:tcPr marL="8485" marR="8485" marT="84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Calibri" panose="020F0502020204030204" pitchFamily="34" charset="0"/>
                        </a:rPr>
                        <a:t>4</a:t>
                      </a:r>
                    </a:p>
                  </a:txBody>
                  <a:tcPr marL="8485" marR="8485" marT="84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06070831"/>
                  </a:ext>
                </a:extLst>
              </a:tr>
              <a:tr h="169704">
                <a:tc>
                  <a:txBody>
                    <a:bodyPr/>
                    <a:lstStyle/>
                    <a:p>
                      <a:pPr algn="l" fontAlgn="b"/>
                      <a:r>
                        <a:rPr lang="ru-RU" sz="1000" b="0" i="0" u="none" strike="noStrike">
                          <a:solidFill>
                            <a:srgbClr val="000000"/>
                          </a:solidFill>
                          <a:effectLst/>
                          <a:latin typeface="Calibri" panose="020F0502020204030204" pitchFamily="34" charset="0"/>
                        </a:rPr>
                        <a:t>Вахитовский</a:t>
                      </a:r>
                    </a:p>
                  </a:txBody>
                  <a:tcPr marL="8485" marR="8485" marT="84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Calibri" panose="020F0502020204030204" pitchFamily="34" charset="0"/>
                        </a:rPr>
                        <a:t>8</a:t>
                      </a:r>
                    </a:p>
                  </a:txBody>
                  <a:tcPr marL="8485" marR="8485" marT="84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400747538"/>
                  </a:ext>
                </a:extLst>
              </a:tr>
              <a:tr h="169704">
                <a:tc>
                  <a:txBody>
                    <a:bodyPr/>
                    <a:lstStyle/>
                    <a:p>
                      <a:pPr algn="l" fontAlgn="b"/>
                      <a:r>
                        <a:rPr lang="ru-RU" sz="1000" b="0" i="0" u="none" strike="noStrike">
                          <a:solidFill>
                            <a:srgbClr val="000000"/>
                          </a:solidFill>
                          <a:effectLst/>
                          <a:latin typeface="Calibri" panose="020F0502020204030204" pitchFamily="34" charset="0"/>
                        </a:rPr>
                        <a:t>Высокогорский</a:t>
                      </a:r>
                    </a:p>
                  </a:txBody>
                  <a:tcPr marL="8485" marR="8485" marT="84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Calibri" panose="020F0502020204030204" pitchFamily="34" charset="0"/>
                        </a:rPr>
                        <a:t>3</a:t>
                      </a:r>
                    </a:p>
                  </a:txBody>
                  <a:tcPr marL="8485" marR="8485" marT="84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354292917"/>
                  </a:ext>
                </a:extLst>
              </a:tr>
              <a:tr h="169704">
                <a:tc>
                  <a:txBody>
                    <a:bodyPr/>
                    <a:lstStyle/>
                    <a:p>
                      <a:pPr algn="l" fontAlgn="b"/>
                      <a:r>
                        <a:rPr lang="ru-RU" sz="1000" b="0" i="0" u="none" strike="noStrike">
                          <a:solidFill>
                            <a:srgbClr val="000000"/>
                          </a:solidFill>
                          <a:effectLst/>
                          <a:latin typeface="Calibri" panose="020F0502020204030204" pitchFamily="34" charset="0"/>
                        </a:rPr>
                        <a:t>г. Набережные Челны</a:t>
                      </a:r>
                    </a:p>
                  </a:txBody>
                  <a:tcPr marL="8485" marR="8485" marT="84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Calibri" panose="020F0502020204030204" pitchFamily="34" charset="0"/>
                        </a:rPr>
                        <a:t>21</a:t>
                      </a:r>
                    </a:p>
                  </a:txBody>
                  <a:tcPr marL="8485" marR="8485" marT="84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88911589"/>
                  </a:ext>
                </a:extLst>
              </a:tr>
              <a:tr h="169704">
                <a:tc>
                  <a:txBody>
                    <a:bodyPr/>
                    <a:lstStyle/>
                    <a:p>
                      <a:pPr algn="l" fontAlgn="b"/>
                      <a:r>
                        <a:rPr lang="ru-RU" sz="1000" b="0" i="0" u="none" strike="noStrike">
                          <a:solidFill>
                            <a:srgbClr val="000000"/>
                          </a:solidFill>
                          <a:effectLst/>
                          <a:latin typeface="Calibri" panose="020F0502020204030204" pitchFamily="34" charset="0"/>
                        </a:rPr>
                        <a:t>Дрожжановский</a:t>
                      </a:r>
                    </a:p>
                  </a:txBody>
                  <a:tcPr marL="8485" marR="8485" marT="84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Calibri" panose="020F0502020204030204" pitchFamily="34" charset="0"/>
                        </a:rPr>
                        <a:t>2</a:t>
                      </a:r>
                    </a:p>
                  </a:txBody>
                  <a:tcPr marL="8485" marR="8485" marT="84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777456524"/>
                  </a:ext>
                </a:extLst>
              </a:tr>
              <a:tr h="169704">
                <a:tc>
                  <a:txBody>
                    <a:bodyPr/>
                    <a:lstStyle/>
                    <a:p>
                      <a:pPr algn="l" fontAlgn="b"/>
                      <a:r>
                        <a:rPr lang="ru-RU" sz="1000" b="0" i="0" u="none" strike="noStrike">
                          <a:solidFill>
                            <a:srgbClr val="000000"/>
                          </a:solidFill>
                          <a:effectLst/>
                          <a:latin typeface="Calibri" panose="020F0502020204030204" pitchFamily="34" charset="0"/>
                        </a:rPr>
                        <a:t>Елабужский</a:t>
                      </a:r>
                    </a:p>
                  </a:txBody>
                  <a:tcPr marL="8485" marR="8485" marT="84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Calibri" panose="020F0502020204030204" pitchFamily="34" charset="0"/>
                        </a:rPr>
                        <a:t>2</a:t>
                      </a:r>
                    </a:p>
                  </a:txBody>
                  <a:tcPr marL="8485" marR="8485" marT="84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338095474"/>
                  </a:ext>
                </a:extLst>
              </a:tr>
              <a:tr h="169704">
                <a:tc>
                  <a:txBody>
                    <a:bodyPr/>
                    <a:lstStyle/>
                    <a:p>
                      <a:pPr algn="l" fontAlgn="b"/>
                      <a:r>
                        <a:rPr lang="ru-RU" sz="1000" b="0" i="0" u="none" strike="noStrike">
                          <a:solidFill>
                            <a:srgbClr val="000000"/>
                          </a:solidFill>
                          <a:effectLst/>
                          <a:latin typeface="Calibri" panose="020F0502020204030204" pitchFamily="34" charset="0"/>
                        </a:rPr>
                        <a:t>Заинский</a:t>
                      </a:r>
                    </a:p>
                  </a:txBody>
                  <a:tcPr marL="8485" marR="8485" marT="84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Calibri" panose="020F0502020204030204" pitchFamily="34" charset="0"/>
                        </a:rPr>
                        <a:t>1</a:t>
                      </a:r>
                    </a:p>
                  </a:txBody>
                  <a:tcPr marL="8485" marR="8485" marT="84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426787851"/>
                  </a:ext>
                </a:extLst>
              </a:tr>
              <a:tr h="169704">
                <a:tc>
                  <a:txBody>
                    <a:bodyPr/>
                    <a:lstStyle/>
                    <a:p>
                      <a:pPr algn="l" fontAlgn="b"/>
                      <a:r>
                        <a:rPr lang="ru-RU" sz="1000" b="0" i="0" u="none" strike="noStrike">
                          <a:solidFill>
                            <a:srgbClr val="000000"/>
                          </a:solidFill>
                          <a:effectLst/>
                          <a:latin typeface="Calibri" panose="020F0502020204030204" pitchFamily="34" charset="0"/>
                        </a:rPr>
                        <a:t>Зеленодольский</a:t>
                      </a:r>
                    </a:p>
                  </a:txBody>
                  <a:tcPr marL="8485" marR="8485" marT="84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Calibri" panose="020F0502020204030204" pitchFamily="34" charset="0"/>
                        </a:rPr>
                        <a:t>16</a:t>
                      </a:r>
                    </a:p>
                  </a:txBody>
                  <a:tcPr marL="8485" marR="8485" marT="84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23298406"/>
                  </a:ext>
                </a:extLst>
              </a:tr>
              <a:tr h="169704">
                <a:tc>
                  <a:txBody>
                    <a:bodyPr/>
                    <a:lstStyle/>
                    <a:p>
                      <a:pPr algn="l" fontAlgn="b"/>
                      <a:r>
                        <a:rPr lang="ru-RU" sz="1000" b="0" i="0" u="none" strike="noStrike">
                          <a:solidFill>
                            <a:srgbClr val="000000"/>
                          </a:solidFill>
                          <a:effectLst/>
                          <a:latin typeface="Calibri" panose="020F0502020204030204" pitchFamily="34" charset="0"/>
                        </a:rPr>
                        <a:t>Камско-Устьинский</a:t>
                      </a:r>
                    </a:p>
                  </a:txBody>
                  <a:tcPr marL="8485" marR="8485" marT="84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Calibri" panose="020F0502020204030204" pitchFamily="34" charset="0"/>
                        </a:rPr>
                        <a:t>2</a:t>
                      </a:r>
                    </a:p>
                  </a:txBody>
                  <a:tcPr marL="8485" marR="8485" marT="84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868589298"/>
                  </a:ext>
                </a:extLst>
              </a:tr>
              <a:tr h="169704">
                <a:tc>
                  <a:txBody>
                    <a:bodyPr/>
                    <a:lstStyle/>
                    <a:p>
                      <a:pPr algn="l" fontAlgn="b"/>
                      <a:r>
                        <a:rPr lang="ru-RU" sz="1000" b="0" i="0" u="none" strike="noStrike">
                          <a:solidFill>
                            <a:srgbClr val="000000"/>
                          </a:solidFill>
                          <a:effectLst/>
                          <a:latin typeface="Calibri" panose="020F0502020204030204" pitchFamily="34" charset="0"/>
                        </a:rPr>
                        <a:t>Кировский</a:t>
                      </a:r>
                    </a:p>
                  </a:txBody>
                  <a:tcPr marL="8485" marR="8485" marT="84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Calibri" panose="020F0502020204030204" pitchFamily="34" charset="0"/>
                        </a:rPr>
                        <a:t>2</a:t>
                      </a:r>
                    </a:p>
                  </a:txBody>
                  <a:tcPr marL="8485" marR="8485" marT="84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383630924"/>
                  </a:ext>
                </a:extLst>
              </a:tr>
            </a:tbl>
          </a:graphicData>
        </a:graphic>
      </p:graphicFrame>
      <p:graphicFrame>
        <p:nvGraphicFramePr>
          <p:cNvPr id="6" name="Таблица 5"/>
          <p:cNvGraphicFramePr>
            <a:graphicFrameLocks noGrp="1"/>
          </p:cNvGraphicFramePr>
          <p:nvPr>
            <p:extLst/>
          </p:nvPr>
        </p:nvGraphicFramePr>
        <p:xfrm>
          <a:off x="4355976" y="1059578"/>
          <a:ext cx="2203172" cy="3394084"/>
        </p:xfrm>
        <a:graphic>
          <a:graphicData uri="http://schemas.openxmlformats.org/drawingml/2006/table">
            <a:tbl>
              <a:tblPr/>
              <a:tblGrid>
                <a:gridCol w="1631538">
                  <a:extLst>
                    <a:ext uri="{9D8B030D-6E8A-4147-A177-3AD203B41FA5}">
                      <a16:colId xmlns:a16="http://schemas.microsoft.com/office/drawing/2014/main" xmlns="" val="1048920170"/>
                    </a:ext>
                  </a:extLst>
                </a:gridCol>
                <a:gridCol w="571634">
                  <a:extLst>
                    <a:ext uri="{9D8B030D-6E8A-4147-A177-3AD203B41FA5}">
                      <a16:colId xmlns:a16="http://schemas.microsoft.com/office/drawing/2014/main" xmlns="" val="1787049847"/>
                    </a:ext>
                  </a:extLst>
                </a:gridCol>
              </a:tblGrid>
              <a:tr h="178636">
                <a:tc>
                  <a:txBody>
                    <a:bodyPr/>
                    <a:lstStyle/>
                    <a:p>
                      <a:pPr algn="l" fontAlgn="b"/>
                      <a:r>
                        <a:rPr lang="ru-RU" sz="1000" b="0" i="0" u="none" strike="noStrike">
                          <a:solidFill>
                            <a:srgbClr val="000000"/>
                          </a:solidFill>
                          <a:effectLst/>
                          <a:latin typeface="Calibri" panose="020F0502020204030204" pitchFamily="34" charset="0"/>
                        </a:rPr>
                        <a:t>Кукморский</a:t>
                      </a:r>
                    </a:p>
                  </a:txBody>
                  <a:tcPr marL="8932" marR="8932" marT="89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Calibri" panose="020F0502020204030204" pitchFamily="34" charset="0"/>
                        </a:rPr>
                        <a:t>5</a:t>
                      </a:r>
                    </a:p>
                  </a:txBody>
                  <a:tcPr marL="8932" marR="8932" marT="89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849880453"/>
                  </a:ext>
                </a:extLst>
              </a:tr>
              <a:tr h="178636">
                <a:tc>
                  <a:txBody>
                    <a:bodyPr/>
                    <a:lstStyle/>
                    <a:p>
                      <a:pPr algn="l" fontAlgn="b"/>
                      <a:r>
                        <a:rPr lang="ru-RU" sz="1000" b="0" i="0" u="none" strike="noStrike">
                          <a:solidFill>
                            <a:srgbClr val="000000"/>
                          </a:solidFill>
                          <a:effectLst/>
                          <a:latin typeface="Calibri" panose="020F0502020204030204" pitchFamily="34" charset="0"/>
                        </a:rPr>
                        <a:t>Лаишевский</a:t>
                      </a:r>
                    </a:p>
                  </a:txBody>
                  <a:tcPr marL="8932" marR="8932" marT="89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Calibri" panose="020F0502020204030204" pitchFamily="34" charset="0"/>
                        </a:rPr>
                        <a:t>2</a:t>
                      </a:r>
                    </a:p>
                  </a:txBody>
                  <a:tcPr marL="8932" marR="8932" marT="89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515222458"/>
                  </a:ext>
                </a:extLst>
              </a:tr>
              <a:tr h="178636">
                <a:tc>
                  <a:txBody>
                    <a:bodyPr/>
                    <a:lstStyle/>
                    <a:p>
                      <a:pPr algn="l" fontAlgn="b"/>
                      <a:r>
                        <a:rPr lang="ru-RU" sz="1000" b="0" i="0" u="none" strike="noStrike">
                          <a:solidFill>
                            <a:srgbClr val="000000"/>
                          </a:solidFill>
                          <a:effectLst/>
                          <a:latin typeface="Calibri" panose="020F0502020204030204" pitchFamily="34" charset="0"/>
                        </a:rPr>
                        <a:t>Лениногорский</a:t>
                      </a:r>
                    </a:p>
                  </a:txBody>
                  <a:tcPr marL="8932" marR="8932" marT="89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Calibri" panose="020F0502020204030204" pitchFamily="34" charset="0"/>
                        </a:rPr>
                        <a:t>3</a:t>
                      </a:r>
                    </a:p>
                  </a:txBody>
                  <a:tcPr marL="8932" marR="8932" marT="89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787785126"/>
                  </a:ext>
                </a:extLst>
              </a:tr>
              <a:tr h="178636">
                <a:tc>
                  <a:txBody>
                    <a:bodyPr/>
                    <a:lstStyle/>
                    <a:p>
                      <a:pPr algn="l" fontAlgn="b"/>
                      <a:r>
                        <a:rPr lang="ru-RU" sz="1000" b="0" i="0" u="none" strike="noStrike">
                          <a:solidFill>
                            <a:srgbClr val="000000"/>
                          </a:solidFill>
                          <a:effectLst/>
                          <a:latin typeface="Calibri" panose="020F0502020204030204" pitchFamily="34" charset="0"/>
                        </a:rPr>
                        <a:t>Мамадышский</a:t>
                      </a:r>
                    </a:p>
                  </a:txBody>
                  <a:tcPr marL="8932" marR="8932" marT="89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Calibri" panose="020F0502020204030204" pitchFamily="34" charset="0"/>
                        </a:rPr>
                        <a:t>1</a:t>
                      </a:r>
                    </a:p>
                  </a:txBody>
                  <a:tcPr marL="8932" marR="8932" marT="89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188715910"/>
                  </a:ext>
                </a:extLst>
              </a:tr>
              <a:tr h="178636">
                <a:tc>
                  <a:txBody>
                    <a:bodyPr/>
                    <a:lstStyle/>
                    <a:p>
                      <a:pPr algn="l" fontAlgn="b"/>
                      <a:r>
                        <a:rPr lang="ru-RU" sz="1000" b="0" i="0" u="none" strike="noStrike">
                          <a:solidFill>
                            <a:srgbClr val="000000"/>
                          </a:solidFill>
                          <a:effectLst/>
                          <a:latin typeface="Calibri" panose="020F0502020204030204" pitchFamily="34" charset="0"/>
                        </a:rPr>
                        <a:t>Менделеевский</a:t>
                      </a:r>
                    </a:p>
                  </a:txBody>
                  <a:tcPr marL="8932" marR="8932" marT="89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Calibri" panose="020F0502020204030204" pitchFamily="34" charset="0"/>
                        </a:rPr>
                        <a:t>1</a:t>
                      </a:r>
                    </a:p>
                  </a:txBody>
                  <a:tcPr marL="8932" marR="8932" marT="89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17162490"/>
                  </a:ext>
                </a:extLst>
              </a:tr>
              <a:tr h="178636">
                <a:tc>
                  <a:txBody>
                    <a:bodyPr/>
                    <a:lstStyle/>
                    <a:p>
                      <a:pPr algn="l" fontAlgn="b"/>
                      <a:r>
                        <a:rPr lang="ru-RU" sz="1000" b="0" i="0" u="none" strike="noStrike">
                          <a:solidFill>
                            <a:srgbClr val="000000"/>
                          </a:solidFill>
                          <a:effectLst/>
                          <a:latin typeface="Calibri" panose="020F0502020204030204" pitchFamily="34" charset="0"/>
                        </a:rPr>
                        <a:t>Мензелинский</a:t>
                      </a:r>
                    </a:p>
                  </a:txBody>
                  <a:tcPr marL="8932" marR="8932" marT="89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Calibri" panose="020F0502020204030204" pitchFamily="34" charset="0"/>
                        </a:rPr>
                        <a:t>1</a:t>
                      </a:r>
                    </a:p>
                  </a:txBody>
                  <a:tcPr marL="8932" marR="8932" marT="89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787826034"/>
                  </a:ext>
                </a:extLst>
              </a:tr>
              <a:tr h="178636">
                <a:tc>
                  <a:txBody>
                    <a:bodyPr/>
                    <a:lstStyle/>
                    <a:p>
                      <a:pPr algn="l" fontAlgn="b"/>
                      <a:r>
                        <a:rPr lang="ru-RU" sz="1000" b="0" i="0" u="none" strike="noStrike">
                          <a:solidFill>
                            <a:srgbClr val="000000"/>
                          </a:solidFill>
                          <a:effectLst/>
                          <a:latin typeface="Calibri" panose="020F0502020204030204" pitchFamily="34" charset="0"/>
                        </a:rPr>
                        <a:t>Московский</a:t>
                      </a:r>
                    </a:p>
                  </a:txBody>
                  <a:tcPr marL="8932" marR="8932" marT="89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Calibri" panose="020F0502020204030204" pitchFamily="34" charset="0"/>
                        </a:rPr>
                        <a:t>3</a:t>
                      </a:r>
                    </a:p>
                  </a:txBody>
                  <a:tcPr marL="8932" marR="8932" marT="89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326304802"/>
                  </a:ext>
                </a:extLst>
              </a:tr>
              <a:tr h="178636">
                <a:tc>
                  <a:txBody>
                    <a:bodyPr/>
                    <a:lstStyle/>
                    <a:p>
                      <a:pPr algn="l" fontAlgn="b"/>
                      <a:r>
                        <a:rPr lang="ru-RU" sz="1000" b="0" i="0" u="none" strike="noStrike">
                          <a:solidFill>
                            <a:srgbClr val="000000"/>
                          </a:solidFill>
                          <a:effectLst/>
                          <a:latin typeface="Calibri" panose="020F0502020204030204" pitchFamily="34" charset="0"/>
                        </a:rPr>
                        <a:t>Нижнекамский</a:t>
                      </a:r>
                    </a:p>
                  </a:txBody>
                  <a:tcPr marL="8932" marR="8932" marT="89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Calibri" panose="020F0502020204030204" pitchFamily="34" charset="0"/>
                        </a:rPr>
                        <a:t>2</a:t>
                      </a:r>
                    </a:p>
                  </a:txBody>
                  <a:tcPr marL="8932" marR="8932" marT="89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588233444"/>
                  </a:ext>
                </a:extLst>
              </a:tr>
              <a:tr h="178636">
                <a:tc>
                  <a:txBody>
                    <a:bodyPr/>
                    <a:lstStyle/>
                    <a:p>
                      <a:pPr algn="l" fontAlgn="b"/>
                      <a:r>
                        <a:rPr lang="ru-RU" sz="1000" b="0" i="0" u="none" strike="noStrike">
                          <a:solidFill>
                            <a:srgbClr val="000000"/>
                          </a:solidFill>
                          <a:effectLst/>
                          <a:latin typeface="Calibri" panose="020F0502020204030204" pitchFamily="34" charset="0"/>
                        </a:rPr>
                        <a:t>Ново-Савиновский</a:t>
                      </a:r>
                    </a:p>
                  </a:txBody>
                  <a:tcPr marL="8932" marR="8932" marT="89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Calibri" panose="020F0502020204030204" pitchFamily="34" charset="0"/>
                        </a:rPr>
                        <a:t>16</a:t>
                      </a:r>
                    </a:p>
                  </a:txBody>
                  <a:tcPr marL="8932" marR="8932" marT="89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37058163"/>
                  </a:ext>
                </a:extLst>
              </a:tr>
              <a:tr h="178636">
                <a:tc>
                  <a:txBody>
                    <a:bodyPr/>
                    <a:lstStyle/>
                    <a:p>
                      <a:pPr algn="l" fontAlgn="b"/>
                      <a:r>
                        <a:rPr lang="ru-RU" sz="1000" b="0" i="0" u="none" strike="noStrike">
                          <a:solidFill>
                            <a:srgbClr val="000000"/>
                          </a:solidFill>
                          <a:effectLst/>
                          <a:latin typeface="Calibri" panose="020F0502020204030204" pitchFamily="34" charset="0"/>
                        </a:rPr>
                        <a:t>Нурлатский</a:t>
                      </a:r>
                    </a:p>
                  </a:txBody>
                  <a:tcPr marL="8932" marR="8932" marT="89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Calibri" panose="020F0502020204030204" pitchFamily="34" charset="0"/>
                        </a:rPr>
                        <a:t>6</a:t>
                      </a:r>
                    </a:p>
                  </a:txBody>
                  <a:tcPr marL="8932" marR="8932" marT="89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85014584"/>
                  </a:ext>
                </a:extLst>
              </a:tr>
              <a:tr h="178636">
                <a:tc>
                  <a:txBody>
                    <a:bodyPr/>
                    <a:lstStyle/>
                    <a:p>
                      <a:pPr algn="l" fontAlgn="b"/>
                      <a:r>
                        <a:rPr lang="ru-RU" sz="1000" b="0" i="0" u="none" strike="noStrike">
                          <a:solidFill>
                            <a:srgbClr val="000000"/>
                          </a:solidFill>
                          <a:effectLst/>
                          <a:latin typeface="Calibri" panose="020F0502020204030204" pitchFamily="34" charset="0"/>
                        </a:rPr>
                        <a:t>Приволжский</a:t>
                      </a:r>
                    </a:p>
                  </a:txBody>
                  <a:tcPr marL="8932" marR="8932" marT="89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Calibri" panose="020F0502020204030204" pitchFamily="34" charset="0"/>
                        </a:rPr>
                        <a:t>8</a:t>
                      </a:r>
                    </a:p>
                  </a:txBody>
                  <a:tcPr marL="8932" marR="8932" marT="89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199055118"/>
                  </a:ext>
                </a:extLst>
              </a:tr>
              <a:tr h="178636">
                <a:tc>
                  <a:txBody>
                    <a:bodyPr/>
                    <a:lstStyle/>
                    <a:p>
                      <a:pPr algn="l" fontAlgn="b"/>
                      <a:r>
                        <a:rPr lang="ru-RU" sz="1000" b="0" i="0" u="none" strike="noStrike">
                          <a:solidFill>
                            <a:srgbClr val="000000"/>
                          </a:solidFill>
                          <a:effectLst/>
                          <a:latin typeface="Calibri" panose="020F0502020204030204" pitchFamily="34" charset="0"/>
                        </a:rPr>
                        <a:t>Сабинский</a:t>
                      </a:r>
                    </a:p>
                  </a:txBody>
                  <a:tcPr marL="8932" marR="8932" marT="89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Calibri" panose="020F0502020204030204" pitchFamily="34" charset="0"/>
                        </a:rPr>
                        <a:t>1</a:t>
                      </a:r>
                    </a:p>
                  </a:txBody>
                  <a:tcPr marL="8932" marR="8932" marT="89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519063553"/>
                  </a:ext>
                </a:extLst>
              </a:tr>
              <a:tr h="178636">
                <a:tc>
                  <a:txBody>
                    <a:bodyPr/>
                    <a:lstStyle/>
                    <a:p>
                      <a:pPr algn="l" fontAlgn="b"/>
                      <a:r>
                        <a:rPr lang="ru-RU" sz="1000" b="0" i="0" u="none" strike="noStrike">
                          <a:solidFill>
                            <a:srgbClr val="000000"/>
                          </a:solidFill>
                          <a:effectLst/>
                          <a:latin typeface="Calibri" panose="020F0502020204030204" pitchFamily="34" charset="0"/>
                        </a:rPr>
                        <a:t>Советский</a:t>
                      </a:r>
                    </a:p>
                  </a:txBody>
                  <a:tcPr marL="8932" marR="8932" marT="89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Calibri" panose="020F0502020204030204" pitchFamily="34" charset="0"/>
                        </a:rPr>
                        <a:t>7</a:t>
                      </a:r>
                    </a:p>
                  </a:txBody>
                  <a:tcPr marL="8932" marR="8932" marT="89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159478247"/>
                  </a:ext>
                </a:extLst>
              </a:tr>
              <a:tr h="178636">
                <a:tc>
                  <a:txBody>
                    <a:bodyPr/>
                    <a:lstStyle/>
                    <a:p>
                      <a:pPr algn="l" fontAlgn="b"/>
                      <a:r>
                        <a:rPr lang="ru-RU" sz="1000" b="0" i="0" u="none" strike="noStrike">
                          <a:solidFill>
                            <a:srgbClr val="000000"/>
                          </a:solidFill>
                          <a:effectLst/>
                          <a:latin typeface="Calibri" panose="020F0502020204030204" pitchFamily="34" charset="0"/>
                        </a:rPr>
                        <a:t>Спасский</a:t>
                      </a:r>
                    </a:p>
                  </a:txBody>
                  <a:tcPr marL="8932" marR="8932" marT="89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Calibri" panose="020F0502020204030204" pitchFamily="34" charset="0"/>
                        </a:rPr>
                        <a:t>2</a:t>
                      </a:r>
                    </a:p>
                  </a:txBody>
                  <a:tcPr marL="8932" marR="8932" marT="89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47774794"/>
                  </a:ext>
                </a:extLst>
              </a:tr>
              <a:tr h="178636">
                <a:tc>
                  <a:txBody>
                    <a:bodyPr/>
                    <a:lstStyle/>
                    <a:p>
                      <a:pPr algn="l" fontAlgn="b"/>
                      <a:r>
                        <a:rPr lang="ru-RU" sz="1000" b="0" i="0" u="none" strike="noStrike">
                          <a:solidFill>
                            <a:srgbClr val="000000"/>
                          </a:solidFill>
                          <a:effectLst/>
                          <a:latin typeface="Calibri" panose="020F0502020204030204" pitchFamily="34" charset="0"/>
                        </a:rPr>
                        <a:t>Тетюшский</a:t>
                      </a:r>
                    </a:p>
                  </a:txBody>
                  <a:tcPr marL="8932" marR="8932" marT="89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Calibri" panose="020F0502020204030204" pitchFamily="34" charset="0"/>
                        </a:rPr>
                        <a:t>1</a:t>
                      </a:r>
                    </a:p>
                  </a:txBody>
                  <a:tcPr marL="8932" marR="8932" marT="89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881604674"/>
                  </a:ext>
                </a:extLst>
              </a:tr>
              <a:tr h="178636">
                <a:tc>
                  <a:txBody>
                    <a:bodyPr/>
                    <a:lstStyle/>
                    <a:p>
                      <a:pPr algn="l" fontAlgn="b"/>
                      <a:r>
                        <a:rPr lang="ru-RU" sz="1000" b="0" i="0" u="none" strike="noStrike">
                          <a:solidFill>
                            <a:srgbClr val="000000"/>
                          </a:solidFill>
                          <a:effectLst/>
                          <a:latin typeface="Calibri" panose="020F0502020204030204" pitchFamily="34" charset="0"/>
                        </a:rPr>
                        <a:t>Тукаевский</a:t>
                      </a:r>
                    </a:p>
                  </a:txBody>
                  <a:tcPr marL="8932" marR="8932" marT="89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Calibri" panose="020F0502020204030204" pitchFamily="34" charset="0"/>
                        </a:rPr>
                        <a:t>1</a:t>
                      </a:r>
                    </a:p>
                  </a:txBody>
                  <a:tcPr marL="8932" marR="8932" marT="89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557140955"/>
                  </a:ext>
                </a:extLst>
              </a:tr>
              <a:tr h="178636">
                <a:tc>
                  <a:txBody>
                    <a:bodyPr/>
                    <a:lstStyle/>
                    <a:p>
                      <a:pPr algn="l" fontAlgn="b"/>
                      <a:r>
                        <a:rPr lang="ru-RU" sz="1000" b="0" i="0" u="none" strike="noStrike">
                          <a:solidFill>
                            <a:srgbClr val="000000"/>
                          </a:solidFill>
                          <a:effectLst/>
                          <a:latin typeface="Calibri" panose="020F0502020204030204" pitchFamily="34" charset="0"/>
                        </a:rPr>
                        <a:t>Тюлячинский</a:t>
                      </a:r>
                    </a:p>
                  </a:txBody>
                  <a:tcPr marL="8932" marR="8932" marT="89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Calibri" panose="020F0502020204030204" pitchFamily="34" charset="0"/>
                        </a:rPr>
                        <a:t>6</a:t>
                      </a:r>
                    </a:p>
                  </a:txBody>
                  <a:tcPr marL="8932" marR="8932" marT="89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450073224"/>
                  </a:ext>
                </a:extLst>
              </a:tr>
              <a:tr h="178636">
                <a:tc>
                  <a:txBody>
                    <a:bodyPr/>
                    <a:lstStyle/>
                    <a:p>
                      <a:pPr algn="l" fontAlgn="b"/>
                      <a:r>
                        <a:rPr lang="ru-RU" sz="1000" b="0" i="0" u="none" strike="noStrike">
                          <a:solidFill>
                            <a:srgbClr val="000000"/>
                          </a:solidFill>
                          <a:effectLst/>
                          <a:latin typeface="Calibri" panose="020F0502020204030204" pitchFamily="34" charset="0"/>
                        </a:rPr>
                        <a:t>Черемшанский</a:t>
                      </a:r>
                    </a:p>
                  </a:txBody>
                  <a:tcPr marL="8932" marR="8932" marT="89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Calibri" panose="020F0502020204030204" pitchFamily="34" charset="0"/>
                        </a:rPr>
                        <a:t>1</a:t>
                      </a:r>
                    </a:p>
                  </a:txBody>
                  <a:tcPr marL="8932" marR="8932" marT="89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542227770"/>
                  </a:ext>
                </a:extLst>
              </a:tr>
              <a:tr h="178636">
                <a:tc>
                  <a:txBody>
                    <a:bodyPr/>
                    <a:lstStyle/>
                    <a:p>
                      <a:pPr algn="l" fontAlgn="b"/>
                      <a:r>
                        <a:rPr lang="ru-RU" sz="1000" b="1" i="0" u="none" strike="noStrike" dirty="0" smtClean="0">
                          <a:solidFill>
                            <a:srgbClr val="000000"/>
                          </a:solidFill>
                          <a:effectLst/>
                          <a:latin typeface="Calibri" panose="020F0502020204030204" pitchFamily="34" charset="0"/>
                        </a:rPr>
                        <a:t>Итого</a:t>
                      </a:r>
                      <a:endParaRPr lang="ru-RU" sz="1000" b="1" i="0" u="none" strike="noStrike" dirty="0">
                        <a:solidFill>
                          <a:srgbClr val="000000"/>
                        </a:solidFill>
                        <a:effectLst/>
                        <a:latin typeface="Calibri" panose="020F0502020204030204" pitchFamily="34" charset="0"/>
                      </a:endParaRPr>
                    </a:p>
                  </a:txBody>
                  <a:tcPr marL="8932" marR="8932" marT="89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1" i="0" u="none" strike="noStrike" dirty="0">
                          <a:solidFill>
                            <a:srgbClr val="000000"/>
                          </a:solidFill>
                          <a:effectLst/>
                          <a:latin typeface="Calibri" panose="020F0502020204030204" pitchFamily="34" charset="0"/>
                        </a:rPr>
                        <a:t>162</a:t>
                      </a:r>
                    </a:p>
                  </a:txBody>
                  <a:tcPr marL="8932" marR="8932" marT="89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893021790"/>
                  </a:ext>
                </a:extLst>
              </a:tr>
            </a:tbl>
          </a:graphicData>
        </a:graphic>
      </p:graphicFrame>
      <p:sp>
        <p:nvSpPr>
          <p:cNvPr id="7" name="Объект 2"/>
          <p:cNvSpPr txBox="1">
            <a:spLocks/>
          </p:cNvSpPr>
          <p:nvPr/>
        </p:nvSpPr>
        <p:spPr>
          <a:xfrm>
            <a:off x="1187624" y="195486"/>
            <a:ext cx="6912768" cy="405021"/>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ct val="0"/>
              </a:spcBef>
              <a:buFont typeface="Arial" pitchFamily="34" charset="0"/>
              <a:buNone/>
            </a:pPr>
            <a:r>
              <a:rPr lang="ru-RU" sz="1600" b="1" dirty="0" smtClean="0">
                <a:solidFill>
                  <a:srgbClr val="C00000"/>
                </a:solidFill>
                <a:latin typeface="Garamond" panose="02020404030301010803" pitchFamily="18" charset="0"/>
                <a:ea typeface="+mj-ea"/>
                <a:cs typeface="Times New Roman" panose="02020603050405020304" pitchFamily="18" charset="0"/>
              </a:rPr>
              <a:t>Реализация  программ повышения квалификации </a:t>
            </a:r>
          </a:p>
          <a:p>
            <a:pPr marL="0" indent="0" algn="ctr">
              <a:spcBef>
                <a:spcPct val="0"/>
              </a:spcBef>
              <a:buFont typeface="Arial" pitchFamily="34" charset="0"/>
              <a:buNone/>
            </a:pPr>
            <a:r>
              <a:rPr lang="ru-RU" sz="1800" b="1" dirty="0" smtClean="0">
                <a:solidFill>
                  <a:srgbClr val="0070C0"/>
                </a:solidFill>
                <a:latin typeface="Garamond" panose="02020404030301010803" pitchFamily="18" charset="0"/>
                <a:ea typeface="+mj-ea"/>
                <a:cs typeface="Times New Roman" panose="02020603050405020304" pitchFamily="18" charset="0"/>
              </a:rPr>
              <a:t>в дистанционной форме</a:t>
            </a:r>
            <a:endParaRPr lang="ru-RU" sz="1800" b="1" dirty="0">
              <a:solidFill>
                <a:srgbClr val="0070C0"/>
              </a:solidFill>
              <a:latin typeface="Garamond" panose="02020404030301010803" pitchFamily="18" charset="0"/>
              <a:ea typeface="+mj-ea"/>
              <a:cs typeface="Times New Roman" panose="02020603050405020304" pitchFamily="18" charset="0"/>
            </a:endParaRPr>
          </a:p>
        </p:txBody>
      </p:sp>
      <p:pic>
        <p:nvPicPr>
          <p:cNvPr id="8" name="Picture 6" descr="http://aksubayevo.ru/images/uploads/news/2018/4/27/1196c3f59c37977c9cec81ac355e0df1_XL.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6554" t="10591" r="22009" b="36450"/>
          <a:stretch/>
        </p:blipFill>
        <p:spPr bwMode="auto">
          <a:xfrm>
            <a:off x="8314345" y="0"/>
            <a:ext cx="833289" cy="555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04191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http://aksubayevo.ru/images/uploads/news/2018/4/27/1196c3f59c37977c9cec81ac355e0df1_XL.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6554" t="10591" r="22009" b="36450"/>
          <a:stretch/>
        </p:blipFill>
        <p:spPr bwMode="auto">
          <a:xfrm>
            <a:off x="8044168" y="27492"/>
            <a:ext cx="1046334" cy="697556"/>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971600" y="118196"/>
            <a:ext cx="7211144" cy="553532"/>
          </a:xfrm>
        </p:spPr>
        <p:txBody>
          <a:bodyPr>
            <a:normAutofit/>
          </a:bodyPr>
          <a:lstStyle/>
          <a:p>
            <a:r>
              <a:rPr lang="ru-RU" sz="2000" dirty="0">
                <a:solidFill>
                  <a:srgbClr val="C00000"/>
                </a:solidFill>
                <a:latin typeface="Garamond" panose="02020404030301010803" pitchFamily="18" charset="0"/>
                <a:cs typeface="Times New Roman" panose="02020603050405020304" pitchFamily="18" charset="0"/>
              </a:rPr>
              <a:t>Обучение</a:t>
            </a:r>
            <a:r>
              <a:rPr lang="ru-RU" sz="2000" dirty="0" smtClean="0"/>
              <a:t> </a:t>
            </a:r>
            <a:r>
              <a:rPr lang="ru-RU" sz="2000" dirty="0" smtClean="0">
                <a:solidFill>
                  <a:srgbClr val="C00000"/>
                </a:solidFill>
                <a:latin typeface="Garamond" panose="02020404030301010803" pitchFamily="18" charset="0"/>
                <a:cs typeface="Times New Roman" panose="02020603050405020304" pitchFamily="18" charset="0"/>
              </a:rPr>
              <a:t>целевых групп в </a:t>
            </a:r>
            <a:r>
              <a:rPr lang="ru-RU" sz="2000" dirty="0">
                <a:solidFill>
                  <a:srgbClr val="C00000"/>
                </a:solidFill>
                <a:latin typeface="Garamond" panose="02020404030301010803" pitchFamily="18" charset="0"/>
                <a:cs typeface="Times New Roman" panose="02020603050405020304" pitchFamily="18" charset="0"/>
              </a:rPr>
              <a:t>2019 году </a:t>
            </a:r>
          </a:p>
        </p:txBody>
      </p:sp>
      <p:sp>
        <p:nvSpPr>
          <p:cNvPr id="3" name="Содержимое 2"/>
          <p:cNvSpPr>
            <a:spLocks noGrp="1"/>
          </p:cNvSpPr>
          <p:nvPr>
            <p:ph idx="1"/>
          </p:nvPr>
        </p:nvSpPr>
        <p:spPr>
          <a:xfrm>
            <a:off x="1133830" y="915566"/>
            <a:ext cx="7406480" cy="3394472"/>
          </a:xfrm>
        </p:spPr>
        <p:txBody>
          <a:bodyPr>
            <a:normAutofit fontScale="92500" lnSpcReduction="10000"/>
          </a:bodyPr>
          <a:lstStyle/>
          <a:p>
            <a:r>
              <a:rPr lang="ru-RU" sz="2000" u="sng" dirty="0" smtClean="0">
                <a:solidFill>
                  <a:schemeClr val="tx2">
                    <a:lumMod val="75000"/>
                  </a:schemeClr>
                </a:solidFill>
                <a:latin typeface="Arial" panose="020B0604020202020204" pitchFamily="34" charset="0"/>
                <a:cs typeface="Arial" panose="020B0604020202020204" pitchFamily="34" charset="0"/>
              </a:rPr>
              <a:t>Тьюторы</a:t>
            </a:r>
            <a:r>
              <a:rPr lang="ru-RU" sz="2000" dirty="0" smtClean="0">
                <a:solidFill>
                  <a:schemeClr val="tx2">
                    <a:lumMod val="75000"/>
                  </a:schemeClr>
                </a:solidFill>
                <a:latin typeface="Arial" panose="020B0604020202020204" pitchFamily="34" charset="0"/>
                <a:cs typeface="Arial" panose="020B0604020202020204" pitchFamily="34" charset="0"/>
              </a:rPr>
              <a:t> для школ </a:t>
            </a:r>
            <a:r>
              <a:rPr lang="ru-RU" sz="1500" dirty="0" smtClean="0">
                <a:solidFill>
                  <a:schemeClr val="tx2">
                    <a:lumMod val="75000"/>
                  </a:schemeClr>
                </a:solidFill>
                <a:latin typeface="Arial" panose="020B0604020202020204" pitchFamily="34" charset="0"/>
                <a:cs typeface="Arial" panose="020B0604020202020204" pitchFamily="34" charset="0"/>
              </a:rPr>
              <a:t>(1250 чел) </a:t>
            </a:r>
            <a:r>
              <a:rPr lang="ru-RU" sz="2000" dirty="0" smtClean="0">
                <a:solidFill>
                  <a:schemeClr val="tx2">
                    <a:lumMod val="75000"/>
                  </a:schemeClr>
                </a:solidFill>
                <a:latin typeface="Arial" panose="020B0604020202020204" pitchFamily="34" charset="0"/>
                <a:cs typeface="Arial" panose="020B0604020202020204" pitchFamily="34" charset="0"/>
              </a:rPr>
              <a:t>по цифровым образовательным технологиям (обучено 78%)</a:t>
            </a:r>
          </a:p>
          <a:p>
            <a:endParaRPr lang="ru-RU" sz="800" dirty="0" smtClean="0">
              <a:solidFill>
                <a:schemeClr val="tx2">
                  <a:lumMod val="75000"/>
                </a:schemeClr>
              </a:solidFill>
              <a:latin typeface="Arial" panose="020B0604020202020204" pitchFamily="34" charset="0"/>
              <a:cs typeface="Arial" panose="020B0604020202020204" pitchFamily="34" charset="0"/>
            </a:endParaRPr>
          </a:p>
          <a:p>
            <a:r>
              <a:rPr lang="ru-RU" sz="2000" dirty="0" smtClean="0">
                <a:solidFill>
                  <a:schemeClr val="tx2">
                    <a:lumMod val="75000"/>
                  </a:schemeClr>
                </a:solidFill>
                <a:latin typeface="Arial" panose="020B0604020202020204" pitchFamily="34" charset="0"/>
                <a:cs typeface="Arial" panose="020B0604020202020204" pitchFamily="34" charset="0"/>
              </a:rPr>
              <a:t>ПК </a:t>
            </a:r>
            <a:r>
              <a:rPr lang="ru-RU" sz="2000" u="sng" dirty="0" smtClean="0">
                <a:solidFill>
                  <a:schemeClr val="tx2">
                    <a:lumMod val="75000"/>
                  </a:schemeClr>
                </a:solidFill>
                <a:latin typeface="Arial" panose="020B0604020202020204" pitchFamily="34" charset="0"/>
                <a:cs typeface="Arial" panose="020B0604020202020204" pitchFamily="34" charset="0"/>
              </a:rPr>
              <a:t>педагогов, имеющих низкие результаты </a:t>
            </a:r>
            <a:r>
              <a:rPr lang="ru-RU" sz="2000" dirty="0" smtClean="0">
                <a:solidFill>
                  <a:schemeClr val="tx2">
                    <a:lumMod val="75000"/>
                  </a:schemeClr>
                </a:solidFill>
                <a:latin typeface="Arial" panose="020B0604020202020204" pitchFamily="34" charset="0"/>
                <a:cs typeface="Arial" panose="020B0604020202020204" pitchFamily="34" charset="0"/>
              </a:rPr>
              <a:t>в профессиональной деятельности (по предметам: математика-физика, химия-биология, история-обществознание (300 чел., обучено 80%)</a:t>
            </a:r>
          </a:p>
          <a:p>
            <a:endParaRPr lang="ru-RU" sz="800" dirty="0" smtClean="0">
              <a:solidFill>
                <a:schemeClr val="tx2">
                  <a:lumMod val="75000"/>
                </a:schemeClr>
              </a:solidFill>
              <a:latin typeface="Arial" panose="020B0604020202020204" pitchFamily="34" charset="0"/>
              <a:cs typeface="Arial" panose="020B0604020202020204" pitchFamily="34" charset="0"/>
            </a:endParaRPr>
          </a:p>
          <a:p>
            <a:r>
              <a:rPr lang="ru-RU" sz="2000" dirty="0" smtClean="0">
                <a:solidFill>
                  <a:schemeClr val="tx2">
                    <a:lumMod val="75000"/>
                  </a:schemeClr>
                </a:solidFill>
                <a:latin typeface="Arial" panose="020B0604020202020204" pitchFamily="34" charset="0"/>
                <a:cs typeface="Arial" panose="020B0604020202020204" pitchFamily="34" charset="0"/>
              </a:rPr>
              <a:t>ПК </a:t>
            </a:r>
            <a:r>
              <a:rPr lang="ru-RU" sz="2000" u="sng" dirty="0" smtClean="0">
                <a:solidFill>
                  <a:schemeClr val="tx2">
                    <a:lumMod val="75000"/>
                  </a:schemeClr>
                </a:solidFill>
                <a:latin typeface="Arial" panose="020B0604020202020204" pitchFamily="34" charset="0"/>
                <a:cs typeface="Arial" panose="020B0604020202020204" pitchFamily="34" charset="0"/>
              </a:rPr>
              <a:t>классных руководителей </a:t>
            </a:r>
            <a:r>
              <a:rPr lang="ru-RU" sz="2000" dirty="0" smtClean="0">
                <a:solidFill>
                  <a:schemeClr val="tx2">
                    <a:lumMod val="75000"/>
                  </a:schemeClr>
                </a:solidFill>
                <a:latin typeface="Arial" panose="020B0604020202020204" pitchFamily="34" charset="0"/>
                <a:cs typeface="Arial" panose="020B0604020202020204" pitchFamily="34" charset="0"/>
              </a:rPr>
              <a:t>по актуальным вопросам воспитания (обучено 60%)</a:t>
            </a:r>
          </a:p>
          <a:p>
            <a:endParaRPr lang="ru-RU" sz="900" dirty="0" smtClean="0">
              <a:solidFill>
                <a:schemeClr val="tx2">
                  <a:lumMod val="75000"/>
                </a:schemeClr>
              </a:solidFill>
              <a:latin typeface="Arial" panose="020B0604020202020204" pitchFamily="34" charset="0"/>
              <a:cs typeface="Arial" panose="020B0604020202020204" pitchFamily="34" charset="0"/>
            </a:endParaRPr>
          </a:p>
          <a:p>
            <a:r>
              <a:rPr lang="ru-RU" sz="2000" dirty="0" smtClean="0">
                <a:solidFill>
                  <a:schemeClr val="tx2">
                    <a:lumMod val="75000"/>
                  </a:schemeClr>
                </a:solidFill>
                <a:latin typeface="Arial" panose="020B0604020202020204" pitchFamily="34" charset="0"/>
                <a:cs typeface="Arial" panose="020B0604020202020204" pitchFamily="34" charset="0"/>
              </a:rPr>
              <a:t>ПК заместителей директоров СПО по воспитательной работе (100%)</a:t>
            </a:r>
            <a:endParaRPr lang="ru-RU" sz="2000" dirty="0">
              <a:solidFill>
                <a:schemeClr val="tx2">
                  <a:lumMod val="75000"/>
                </a:schemeClr>
              </a:solidFill>
              <a:latin typeface="Arial" panose="020B0604020202020204" pitchFamily="34" charset="0"/>
              <a:cs typeface="Arial" panose="020B0604020202020204" pitchFamily="34" charset="0"/>
            </a:endParaRPr>
          </a:p>
        </p:txBody>
      </p:sp>
      <p:sp>
        <p:nvSpPr>
          <p:cNvPr id="4" name="Номер слайда 3"/>
          <p:cNvSpPr>
            <a:spLocks noGrp="1"/>
          </p:cNvSpPr>
          <p:nvPr>
            <p:ph type="sldNum" sz="quarter" idx="12"/>
          </p:nvPr>
        </p:nvSpPr>
        <p:spPr/>
        <p:txBody>
          <a:bodyPr/>
          <a:lstStyle/>
          <a:p>
            <a:fld id="{B19B0651-EE4F-4900-A07F-96A6BFA9D0F0}" type="slidenum">
              <a:rPr lang="ru-RU" smtClean="0"/>
              <a:pPr/>
              <a:t>12</a:t>
            </a:fld>
            <a:endParaRPr lang="ru-RU"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B19B0651-EE4F-4900-A07F-96A6BFA9D0F0}" type="slidenum">
              <a:rPr lang="ru-RU" smtClean="0"/>
              <a:pPr/>
              <a:t>13</a:t>
            </a:fld>
            <a:endParaRPr lang="ru-RU" dirty="0"/>
          </a:p>
        </p:txBody>
      </p:sp>
      <p:graphicFrame>
        <p:nvGraphicFramePr>
          <p:cNvPr id="4" name="Таблица 3"/>
          <p:cNvGraphicFramePr>
            <a:graphicFrameLocks noGrp="1"/>
          </p:cNvGraphicFramePr>
          <p:nvPr>
            <p:extLst>
              <p:ext uri="{D42A27DB-BD31-4B8C-83A1-F6EECF244321}">
                <p14:modId xmlns:p14="http://schemas.microsoft.com/office/powerpoint/2010/main" val="3233121659"/>
              </p:ext>
            </p:extLst>
          </p:nvPr>
        </p:nvGraphicFramePr>
        <p:xfrm>
          <a:off x="1075579" y="581838"/>
          <a:ext cx="3140806" cy="3924671"/>
        </p:xfrm>
        <a:graphic>
          <a:graphicData uri="http://schemas.openxmlformats.org/drawingml/2006/table">
            <a:tbl>
              <a:tblPr/>
              <a:tblGrid>
                <a:gridCol w="1372020">
                  <a:extLst>
                    <a:ext uri="{9D8B030D-6E8A-4147-A177-3AD203B41FA5}">
                      <a16:colId xmlns:a16="http://schemas.microsoft.com/office/drawing/2014/main" xmlns="" val="2179264798"/>
                    </a:ext>
                  </a:extLst>
                </a:gridCol>
                <a:gridCol w="944968">
                  <a:extLst>
                    <a:ext uri="{9D8B030D-6E8A-4147-A177-3AD203B41FA5}">
                      <a16:colId xmlns:a16="http://schemas.microsoft.com/office/drawing/2014/main" xmlns="" val="4249167854"/>
                    </a:ext>
                  </a:extLst>
                </a:gridCol>
                <a:gridCol w="823818">
                  <a:extLst>
                    <a:ext uri="{9D8B030D-6E8A-4147-A177-3AD203B41FA5}">
                      <a16:colId xmlns:a16="http://schemas.microsoft.com/office/drawing/2014/main" xmlns="" val="1579248536"/>
                    </a:ext>
                  </a:extLst>
                </a:gridCol>
              </a:tblGrid>
              <a:tr h="423331">
                <a:tc>
                  <a:txBody>
                    <a:bodyPr/>
                    <a:lstStyle/>
                    <a:p>
                      <a:pPr algn="l" fontAlgn="t"/>
                      <a:r>
                        <a:rPr lang="ru-RU" sz="900" b="0" i="0" u="none" strike="noStrike">
                          <a:solidFill>
                            <a:srgbClr val="000000"/>
                          </a:solidFill>
                          <a:effectLst/>
                          <a:latin typeface="Calibri" panose="020F0502020204030204" pitchFamily="34" charset="0"/>
                        </a:rPr>
                        <a:t>Район</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900" b="0" i="0" u="none" strike="noStrike">
                          <a:solidFill>
                            <a:srgbClr val="000000"/>
                          </a:solidFill>
                          <a:effectLst/>
                          <a:latin typeface="Calibri" panose="020F0502020204030204" pitchFamily="34" charset="0"/>
                        </a:rPr>
                        <a:t>Кол-во выбравших внебюджет</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900" b="0" i="0" u="none" strike="noStrike">
                          <a:solidFill>
                            <a:srgbClr val="000000"/>
                          </a:solidFill>
                          <a:effectLst/>
                          <a:latin typeface="Calibri" panose="020F0502020204030204" pitchFamily="34" charset="0"/>
                        </a:rPr>
                        <a:t>кол-во обучившихся</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81608290"/>
                  </a:ext>
                </a:extLst>
              </a:tr>
              <a:tr h="148537">
                <a:tc>
                  <a:txBody>
                    <a:bodyPr/>
                    <a:lstStyle/>
                    <a:p>
                      <a:pPr algn="l" fontAlgn="t"/>
                      <a:r>
                        <a:rPr lang="ru-RU" sz="1100" b="0" i="0" u="none" strike="noStrike" dirty="0">
                          <a:solidFill>
                            <a:srgbClr val="000000"/>
                          </a:solidFill>
                          <a:effectLst/>
                          <a:latin typeface="Calibri" panose="020F0502020204030204" pitchFamily="34" charset="0"/>
                        </a:rPr>
                        <a:t>Авиастроительный</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85</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4</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759398091"/>
                  </a:ext>
                </a:extLst>
              </a:tr>
              <a:tr h="148537">
                <a:tc>
                  <a:txBody>
                    <a:bodyPr/>
                    <a:lstStyle/>
                    <a:p>
                      <a:pPr algn="l" fontAlgn="t"/>
                      <a:r>
                        <a:rPr lang="ru-RU" sz="1100" b="0" i="0" u="none" strike="noStrike" dirty="0" err="1">
                          <a:solidFill>
                            <a:srgbClr val="000000"/>
                          </a:solidFill>
                          <a:effectLst/>
                          <a:latin typeface="Calibri" panose="020F0502020204030204" pitchFamily="34" charset="0"/>
                        </a:rPr>
                        <a:t>Агрызский</a:t>
                      </a:r>
                      <a:endParaRPr lang="ru-RU" sz="1100" b="0" i="0" u="none" strike="noStrike" dirty="0">
                        <a:solidFill>
                          <a:srgbClr val="000000"/>
                        </a:solidFill>
                        <a:effectLst/>
                        <a:latin typeface="Calibri" panose="020F0502020204030204" pitchFamily="34" charset="0"/>
                      </a:endParaRP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5</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 </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452505746"/>
                  </a:ext>
                </a:extLst>
              </a:tr>
              <a:tr h="148537">
                <a:tc>
                  <a:txBody>
                    <a:bodyPr/>
                    <a:lstStyle/>
                    <a:p>
                      <a:pPr algn="l" fontAlgn="t"/>
                      <a:r>
                        <a:rPr lang="ru-RU" sz="1100" b="0" i="0" u="none" strike="noStrike" dirty="0" err="1">
                          <a:solidFill>
                            <a:srgbClr val="000000"/>
                          </a:solidFill>
                          <a:effectLst/>
                          <a:latin typeface="Calibri" panose="020F0502020204030204" pitchFamily="34" charset="0"/>
                        </a:rPr>
                        <a:t>Азнакаевский</a:t>
                      </a:r>
                      <a:endParaRPr lang="ru-RU" sz="1100" b="0" i="0" u="none" strike="noStrike" dirty="0">
                        <a:solidFill>
                          <a:srgbClr val="000000"/>
                        </a:solidFill>
                        <a:effectLst/>
                        <a:latin typeface="Calibri" panose="020F0502020204030204" pitchFamily="34" charset="0"/>
                      </a:endParaRP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1</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 </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182617245"/>
                  </a:ext>
                </a:extLst>
              </a:tr>
              <a:tr h="148537">
                <a:tc>
                  <a:txBody>
                    <a:bodyPr/>
                    <a:lstStyle/>
                    <a:p>
                      <a:pPr algn="l" fontAlgn="t"/>
                      <a:r>
                        <a:rPr lang="ru-RU" sz="1100" b="0" i="0" u="none" strike="noStrike" dirty="0">
                          <a:solidFill>
                            <a:srgbClr val="000000"/>
                          </a:solidFill>
                          <a:effectLst/>
                          <a:latin typeface="Calibri" panose="020F0502020204030204" pitchFamily="34" charset="0"/>
                        </a:rPr>
                        <a:t>Алексеевский</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7</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1</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685700018"/>
                  </a:ext>
                </a:extLst>
              </a:tr>
              <a:tr h="148537">
                <a:tc>
                  <a:txBody>
                    <a:bodyPr/>
                    <a:lstStyle/>
                    <a:p>
                      <a:pPr algn="l" fontAlgn="t"/>
                      <a:r>
                        <a:rPr lang="ru-RU" sz="1100" b="0" i="0" u="none" strike="noStrike" dirty="0" err="1">
                          <a:solidFill>
                            <a:srgbClr val="000000"/>
                          </a:solidFill>
                          <a:effectLst/>
                          <a:latin typeface="Calibri" panose="020F0502020204030204" pitchFamily="34" charset="0"/>
                        </a:rPr>
                        <a:t>Алькеевский</a:t>
                      </a:r>
                      <a:endParaRPr lang="ru-RU" sz="1100" b="0" i="0" u="none" strike="noStrike" dirty="0">
                        <a:solidFill>
                          <a:srgbClr val="000000"/>
                        </a:solidFill>
                        <a:effectLst/>
                        <a:latin typeface="Calibri" panose="020F0502020204030204" pitchFamily="34" charset="0"/>
                      </a:endParaRP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3</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 </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700343980"/>
                  </a:ext>
                </a:extLst>
              </a:tr>
              <a:tr h="148537">
                <a:tc>
                  <a:txBody>
                    <a:bodyPr/>
                    <a:lstStyle/>
                    <a:p>
                      <a:pPr algn="l" fontAlgn="t"/>
                      <a:r>
                        <a:rPr lang="ru-RU" sz="1100" b="0" i="0" u="none" strike="noStrike" dirty="0" err="1">
                          <a:solidFill>
                            <a:srgbClr val="000000"/>
                          </a:solidFill>
                          <a:effectLst/>
                          <a:latin typeface="Calibri" panose="020F0502020204030204" pitchFamily="34" charset="0"/>
                        </a:rPr>
                        <a:t>Альметьевский</a:t>
                      </a:r>
                      <a:endParaRPr lang="ru-RU" sz="1100" b="0" i="0" u="none" strike="noStrike" dirty="0">
                        <a:solidFill>
                          <a:srgbClr val="000000"/>
                        </a:solidFill>
                        <a:effectLst/>
                        <a:latin typeface="Calibri" panose="020F0502020204030204" pitchFamily="34" charset="0"/>
                      </a:endParaRP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525</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288</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302533660"/>
                  </a:ext>
                </a:extLst>
              </a:tr>
              <a:tr h="148537">
                <a:tc>
                  <a:txBody>
                    <a:bodyPr/>
                    <a:lstStyle/>
                    <a:p>
                      <a:pPr algn="l" fontAlgn="t"/>
                      <a:r>
                        <a:rPr lang="ru-RU" sz="1100" b="0" i="0" u="none" strike="noStrike" dirty="0" err="1">
                          <a:solidFill>
                            <a:srgbClr val="000000"/>
                          </a:solidFill>
                          <a:effectLst/>
                          <a:latin typeface="Calibri" panose="020F0502020204030204" pitchFamily="34" charset="0"/>
                        </a:rPr>
                        <a:t>Апастовский</a:t>
                      </a:r>
                      <a:endParaRPr lang="ru-RU" sz="1100" b="0" i="0" u="none" strike="noStrike" dirty="0">
                        <a:solidFill>
                          <a:srgbClr val="000000"/>
                        </a:solidFill>
                        <a:effectLst/>
                        <a:latin typeface="Calibri" panose="020F0502020204030204" pitchFamily="34" charset="0"/>
                      </a:endParaRP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4</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1</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86524738"/>
                  </a:ext>
                </a:extLst>
              </a:tr>
              <a:tr h="148537">
                <a:tc>
                  <a:txBody>
                    <a:bodyPr/>
                    <a:lstStyle/>
                    <a:p>
                      <a:pPr algn="l" fontAlgn="t"/>
                      <a:r>
                        <a:rPr lang="ru-RU" sz="1100" b="0" i="0" u="none" strike="noStrike" dirty="0">
                          <a:solidFill>
                            <a:srgbClr val="000000"/>
                          </a:solidFill>
                          <a:effectLst/>
                          <a:latin typeface="Calibri" panose="020F0502020204030204" pitchFamily="34" charset="0"/>
                        </a:rPr>
                        <a:t>Арский</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14</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8</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756252841"/>
                  </a:ext>
                </a:extLst>
              </a:tr>
              <a:tr h="148537">
                <a:tc>
                  <a:txBody>
                    <a:bodyPr/>
                    <a:lstStyle/>
                    <a:p>
                      <a:pPr algn="l" fontAlgn="t"/>
                      <a:r>
                        <a:rPr lang="ru-RU" sz="1100" b="0" i="0" u="none" strike="noStrike" dirty="0" err="1">
                          <a:solidFill>
                            <a:srgbClr val="000000"/>
                          </a:solidFill>
                          <a:effectLst/>
                          <a:latin typeface="Calibri" panose="020F0502020204030204" pitchFamily="34" charset="0"/>
                        </a:rPr>
                        <a:t>Атнинский</a:t>
                      </a:r>
                      <a:endParaRPr lang="ru-RU" sz="1100" b="0" i="0" u="none" strike="noStrike" dirty="0">
                        <a:solidFill>
                          <a:srgbClr val="000000"/>
                        </a:solidFill>
                        <a:effectLst/>
                        <a:latin typeface="Calibri" panose="020F0502020204030204" pitchFamily="34" charset="0"/>
                      </a:endParaRP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2</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 </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575165968"/>
                  </a:ext>
                </a:extLst>
              </a:tr>
              <a:tr h="148537">
                <a:tc>
                  <a:txBody>
                    <a:bodyPr/>
                    <a:lstStyle/>
                    <a:p>
                      <a:pPr algn="l" fontAlgn="t"/>
                      <a:r>
                        <a:rPr lang="ru-RU" sz="1100" b="0" i="0" u="none" strike="noStrike" dirty="0" err="1">
                          <a:solidFill>
                            <a:srgbClr val="000000"/>
                          </a:solidFill>
                          <a:effectLst/>
                          <a:latin typeface="Calibri" panose="020F0502020204030204" pitchFamily="34" charset="0"/>
                        </a:rPr>
                        <a:t>Бавлинский</a:t>
                      </a:r>
                      <a:endParaRPr lang="ru-RU" sz="1100" b="0" i="0" u="none" strike="noStrike" dirty="0">
                        <a:solidFill>
                          <a:srgbClr val="000000"/>
                        </a:solidFill>
                        <a:effectLst/>
                        <a:latin typeface="Calibri" panose="020F0502020204030204" pitchFamily="34" charset="0"/>
                      </a:endParaRP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9</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 </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64919992"/>
                  </a:ext>
                </a:extLst>
              </a:tr>
              <a:tr h="148537">
                <a:tc>
                  <a:txBody>
                    <a:bodyPr/>
                    <a:lstStyle/>
                    <a:p>
                      <a:pPr algn="l" fontAlgn="t"/>
                      <a:r>
                        <a:rPr lang="ru-RU" sz="1100" b="0" i="0" u="none" strike="noStrike" dirty="0" err="1">
                          <a:solidFill>
                            <a:srgbClr val="000000"/>
                          </a:solidFill>
                          <a:effectLst/>
                          <a:latin typeface="Calibri" panose="020F0502020204030204" pitchFamily="34" charset="0"/>
                        </a:rPr>
                        <a:t>Балтасинский</a:t>
                      </a:r>
                      <a:endParaRPr lang="ru-RU" sz="1100" b="0" i="0" u="none" strike="noStrike" dirty="0">
                        <a:solidFill>
                          <a:srgbClr val="000000"/>
                        </a:solidFill>
                        <a:effectLst/>
                        <a:latin typeface="Calibri" panose="020F0502020204030204" pitchFamily="34" charset="0"/>
                      </a:endParaRP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Calibri" panose="020F0502020204030204" pitchFamily="34" charset="0"/>
                        </a:rPr>
                        <a:t>117</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2</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072581984"/>
                  </a:ext>
                </a:extLst>
              </a:tr>
              <a:tr h="148537">
                <a:tc>
                  <a:txBody>
                    <a:bodyPr/>
                    <a:lstStyle/>
                    <a:p>
                      <a:pPr algn="l" fontAlgn="t"/>
                      <a:r>
                        <a:rPr lang="ru-RU" sz="1100" b="0" i="0" u="none" strike="noStrike">
                          <a:solidFill>
                            <a:srgbClr val="000000"/>
                          </a:solidFill>
                          <a:effectLst/>
                          <a:latin typeface="Calibri" panose="020F0502020204030204" pitchFamily="34" charset="0"/>
                        </a:rPr>
                        <a:t>Бугульминский</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Calibri" panose="020F0502020204030204" pitchFamily="34" charset="0"/>
                        </a:rPr>
                        <a:t>156</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4</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104650699"/>
                  </a:ext>
                </a:extLst>
              </a:tr>
              <a:tr h="148537">
                <a:tc>
                  <a:txBody>
                    <a:bodyPr/>
                    <a:lstStyle/>
                    <a:p>
                      <a:pPr algn="l" fontAlgn="t"/>
                      <a:r>
                        <a:rPr lang="ru-RU" sz="1100" b="0" i="0" u="none" strike="noStrike">
                          <a:solidFill>
                            <a:srgbClr val="000000"/>
                          </a:solidFill>
                          <a:effectLst/>
                          <a:latin typeface="Calibri" panose="020F0502020204030204" pitchFamily="34" charset="0"/>
                        </a:rPr>
                        <a:t>Буинский</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Calibri" panose="020F0502020204030204" pitchFamily="34" charset="0"/>
                        </a:rPr>
                        <a:t>28</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4</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189943194"/>
                  </a:ext>
                </a:extLst>
              </a:tr>
              <a:tr h="148537">
                <a:tc>
                  <a:txBody>
                    <a:bodyPr/>
                    <a:lstStyle/>
                    <a:p>
                      <a:pPr algn="l" fontAlgn="t"/>
                      <a:r>
                        <a:rPr lang="ru-RU" sz="1100" b="0" i="0" u="none" strike="noStrike">
                          <a:solidFill>
                            <a:srgbClr val="000000"/>
                          </a:solidFill>
                          <a:effectLst/>
                          <a:latin typeface="Calibri" panose="020F0502020204030204" pitchFamily="34" charset="0"/>
                        </a:rPr>
                        <a:t>Вахитовский</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Calibri" panose="020F0502020204030204" pitchFamily="34" charset="0"/>
                        </a:rPr>
                        <a:t>10</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1</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696664249"/>
                  </a:ext>
                </a:extLst>
              </a:tr>
              <a:tr h="148537">
                <a:tc>
                  <a:txBody>
                    <a:bodyPr/>
                    <a:lstStyle/>
                    <a:p>
                      <a:pPr algn="l" fontAlgn="t"/>
                      <a:r>
                        <a:rPr lang="ru-RU" sz="1100" b="0" i="0" u="none" strike="noStrike">
                          <a:solidFill>
                            <a:srgbClr val="000000"/>
                          </a:solidFill>
                          <a:effectLst/>
                          <a:latin typeface="Calibri" panose="020F0502020204030204" pitchFamily="34" charset="0"/>
                        </a:rPr>
                        <a:t>Верхнеуслонский</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Calibri" panose="020F0502020204030204" pitchFamily="34" charset="0"/>
                        </a:rPr>
                        <a:t>2</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 </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173829377"/>
                  </a:ext>
                </a:extLst>
              </a:tr>
              <a:tr h="148537">
                <a:tc>
                  <a:txBody>
                    <a:bodyPr/>
                    <a:lstStyle/>
                    <a:p>
                      <a:pPr algn="l" fontAlgn="t"/>
                      <a:r>
                        <a:rPr lang="ru-RU" sz="1100" b="0" i="0" u="none" strike="noStrike">
                          <a:solidFill>
                            <a:srgbClr val="000000"/>
                          </a:solidFill>
                          <a:effectLst/>
                          <a:latin typeface="Calibri" panose="020F0502020204030204" pitchFamily="34" charset="0"/>
                        </a:rPr>
                        <a:t>Высокогорский</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Calibri" panose="020F0502020204030204" pitchFamily="34" charset="0"/>
                        </a:rPr>
                        <a:t>8</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1</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542821310"/>
                  </a:ext>
                </a:extLst>
              </a:tr>
              <a:tr h="148537">
                <a:tc>
                  <a:txBody>
                    <a:bodyPr/>
                    <a:lstStyle/>
                    <a:p>
                      <a:pPr algn="l" fontAlgn="t"/>
                      <a:r>
                        <a:rPr lang="ru-RU" sz="1100" b="0" i="0" u="none" strike="noStrike">
                          <a:solidFill>
                            <a:srgbClr val="000000"/>
                          </a:solidFill>
                          <a:effectLst/>
                          <a:latin typeface="Calibri" panose="020F0502020204030204" pitchFamily="34" charset="0"/>
                        </a:rPr>
                        <a:t>г. Набережные Челны</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Calibri" panose="020F0502020204030204" pitchFamily="34" charset="0"/>
                        </a:rPr>
                        <a:t>76</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28</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328700832"/>
                  </a:ext>
                </a:extLst>
              </a:tr>
              <a:tr h="148537">
                <a:tc>
                  <a:txBody>
                    <a:bodyPr/>
                    <a:lstStyle/>
                    <a:p>
                      <a:pPr algn="l" fontAlgn="t"/>
                      <a:r>
                        <a:rPr lang="ru-RU" sz="1100" b="0" i="0" u="none" strike="noStrike">
                          <a:solidFill>
                            <a:srgbClr val="000000"/>
                          </a:solidFill>
                          <a:effectLst/>
                          <a:latin typeface="Calibri" panose="020F0502020204030204" pitchFamily="34" charset="0"/>
                        </a:rPr>
                        <a:t>Дрожжановский</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Calibri" panose="020F0502020204030204" pitchFamily="34" charset="0"/>
                        </a:rPr>
                        <a:t>180</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smtClean="0">
                          <a:solidFill>
                            <a:srgbClr val="000000"/>
                          </a:solidFill>
                          <a:effectLst/>
                          <a:latin typeface="Calibri" panose="020F0502020204030204" pitchFamily="34" charset="0"/>
                        </a:rPr>
                        <a:t>41</a:t>
                      </a:r>
                      <a:endParaRPr lang="ru-RU" sz="1100" b="0" i="0" u="none" strike="noStrike" dirty="0">
                        <a:solidFill>
                          <a:srgbClr val="000000"/>
                        </a:solidFill>
                        <a:effectLst/>
                        <a:latin typeface="Calibri" panose="020F0502020204030204" pitchFamily="34" charset="0"/>
                      </a:endParaRP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637156901"/>
                  </a:ext>
                </a:extLst>
              </a:tr>
              <a:tr h="148537">
                <a:tc>
                  <a:txBody>
                    <a:bodyPr/>
                    <a:lstStyle/>
                    <a:p>
                      <a:pPr algn="l" fontAlgn="t"/>
                      <a:r>
                        <a:rPr lang="ru-RU" sz="1100" b="0" i="0" u="none" strike="noStrike">
                          <a:solidFill>
                            <a:srgbClr val="000000"/>
                          </a:solidFill>
                          <a:effectLst/>
                          <a:latin typeface="Calibri" panose="020F0502020204030204" pitchFamily="34" charset="0"/>
                        </a:rPr>
                        <a:t>Елабужский</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Calibri" panose="020F0502020204030204" pitchFamily="34" charset="0"/>
                        </a:rPr>
                        <a:t>64</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15</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14812991"/>
                  </a:ext>
                </a:extLst>
              </a:tr>
              <a:tr h="148537">
                <a:tc>
                  <a:txBody>
                    <a:bodyPr/>
                    <a:lstStyle/>
                    <a:p>
                      <a:pPr algn="l" fontAlgn="t"/>
                      <a:r>
                        <a:rPr lang="ru-RU" sz="1100" b="0" i="0" u="none" strike="noStrike">
                          <a:solidFill>
                            <a:srgbClr val="000000"/>
                          </a:solidFill>
                          <a:effectLst/>
                          <a:latin typeface="Calibri" panose="020F0502020204030204" pitchFamily="34" charset="0"/>
                        </a:rPr>
                        <a:t>Зеленодольский</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Calibri" panose="020F0502020204030204" pitchFamily="34" charset="0"/>
                        </a:rPr>
                        <a:t>128</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Calibri" panose="020F0502020204030204" pitchFamily="34" charset="0"/>
                        </a:rPr>
                        <a:t>22</a:t>
                      </a:r>
                    </a:p>
                  </a:txBody>
                  <a:tcPr marL="7427" marR="7427" marT="74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041164438"/>
                  </a:ext>
                </a:extLst>
              </a:tr>
            </a:tbl>
          </a:graphicData>
        </a:graphic>
      </p:graphicFrame>
      <p:graphicFrame>
        <p:nvGraphicFramePr>
          <p:cNvPr id="5" name="Таблица 4"/>
          <p:cNvGraphicFramePr>
            <a:graphicFrameLocks noGrp="1"/>
          </p:cNvGraphicFramePr>
          <p:nvPr>
            <p:extLst>
              <p:ext uri="{D42A27DB-BD31-4B8C-83A1-F6EECF244321}">
                <p14:modId xmlns:p14="http://schemas.microsoft.com/office/powerpoint/2010/main" val="242711810"/>
              </p:ext>
            </p:extLst>
          </p:nvPr>
        </p:nvGraphicFramePr>
        <p:xfrm>
          <a:off x="4644008" y="531467"/>
          <a:ext cx="3168352" cy="4040654"/>
        </p:xfrm>
        <a:graphic>
          <a:graphicData uri="http://schemas.openxmlformats.org/drawingml/2006/table">
            <a:tbl>
              <a:tblPr/>
              <a:tblGrid>
                <a:gridCol w="1384053">
                  <a:extLst>
                    <a:ext uri="{9D8B030D-6E8A-4147-A177-3AD203B41FA5}">
                      <a16:colId xmlns:a16="http://schemas.microsoft.com/office/drawing/2014/main" xmlns="" val="1026959333"/>
                    </a:ext>
                  </a:extLst>
                </a:gridCol>
                <a:gridCol w="953256">
                  <a:extLst>
                    <a:ext uri="{9D8B030D-6E8A-4147-A177-3AD203B41FA5}">
                      <a16:colId xmlns:a16="http://schemas.microsoft.com/office/drawing/2014/main" xmlns="" val="4115156469"/>
                    </a:ext>
                  </a:extLst>
                </a:gridCol>
                <a:gridCol w="831043">
                  <a:extLst>
                    <a:ext uri="{9D8B030D-6E8A-4147-A177-3AD203B41FA5}">
                      <a16:colId xmlns:a16="http://schemas.microsoft.com/office/drawing/2014/main" xmlns="" val="1589218844"/>
                    </a:ext>
                  </a:extLst>
                </a:gridCol>
              </a:tblGrid>
              <a:tr h="147568">
                <a:tc>
                  <a:txBody>
                    <a:bodyPr/>
                    <a:lstStyle/>
                    <a:p>
                      <a:pPr algn="l" fontAlgn="t"/>
                      <a:r>
                        <a:rPr lang="ru-RU" sz="1100" b="0" i="0" u="none" strike="noStrike" dirty="0">
                          <a:solidFill>
                            <a:srgbClr val="000000"/>
                          </a:solidFill>
                          <a:effectLst/>
                          <a:latin typeface="Calibri" panose="020F0502020204030204" pitchFamily="34" charset="0"/>
                        </a:rPr>
                        <a:t>Камско-</a:t>
                      </a:r>
                      <a:r>
                        <a:rPr lang="ru-RU" sz="1100" b="0" i="0" u="none" strike="noStrike" dirty="0" err="1">
                          <a:solidFill>
                            <a:srgbClr val="000000"/>
                          </a:solidFill>
                          <a:effectLst/>
                          <a:latin typeface="Calibri" panose="020F0502020204030204" pitchFamily="34" charset="0"/>
                        </a:rPr>
                        <a:t>Устьинский</a:t>
                      </a:r>
                      <a:endParaRPr lang="ru-RU" sz="1100" b="0" i="0" u="none" strike="noStrike" dirty="0">
                        <a:solidFill>
                          <a:srgbClr val="000000"/>
                        </a:solidFill>
                        <a:effectLst/>
                        <a:latin typeface="Calibri" panose="020F0502020204030204" pitchFamily="34" charset="0"/>
                      </a:endParaRP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5</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1</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285607149"/>
                  </a:ext>
                </a:extLst>
              </a:tr>
              <a:tr h="147568">
                <a:tc>
                  <a:txBody>
                    <a:bodyPr/>
                    <a:lstStyle/>
                    <a:p>
                      <a:pPr algn="l" fontAlgn="t"/>
                      <a:r>
                        <a:rPr lang="ru-RU" sz="1100" b="0" i="0" u="none" strike="noStrike" dirty="0">
                          <a:solidFill>
                            <a:srgbClr val="000000"/>
                          </a:solidFill>
                          <a:effectLst/>
                          <a:latin typeface="Calibri" panose="020F0502020204030204" pitchFamily="34" charset="0"/>
                        </a:rPr>
                        <a:t>Кировский</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39</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1</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492622865"/>
                  </a:ext>
                </a:extLst>
              </a:tr>
              <a:tr h="147568">
                <a:tc>
                  <a:txBody>
                    <a:bodyPr/>
                    <a:lstStyle/>
                    <a:p>
                      <a:pPr algn="l" fontAlgn="t"/>
                      <a:r>
                        <a:rPr lang="ru-RU" sz="1100" b="0" i="0" u="none" strike="noStrike" dirty="0" err="1">
                          <a:solidFill>
                            <a:srgbClr val="000000"/>
                          </a:solidFill>
                          <a:effectLst/>
                          <a:latin typeface="Calibri" panose="020F0502020204030204" pitchFamily="34" charset="0"/>
                        </a:rPr>
                        <a:t>Кукморский</a:t>
                      </a:r>
                      <a:endParaRPr lang="ru-RU" sz="1100" b="0" i="0" u="none" strike="noStrike" dirty="0">
                        <a:solidFill>
                          <a:srgbClr val="000000"/>
                        </a:solidFill>
                        <a:effectLst/>
                        <a:latin typeface="Calibri" panose="020F0502020204030204" pitchFamily="34" charset="0"/>
                      </a:endParaRP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Calibri" panose="020F0502020204030204" pitchFamily="34" charset="0"/>
                        </a:rPr>
                        <a:t>147</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20</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913820320"/>
                  </a:ext>
                </a:extLst>
              </a:tr>
              <a:tr h="147568">
                <a:tc>
                  <a:txBody>
                    <a:bodyPr/>
                    <a:lstStyle/>
                    <a:p>
                      <a:pPr algn="l" fontAlgn="t"/>
                      <a:r>
                        <a:rPr lang="ru-RU" sz="1100" b="0" i="0" u="none" strike="noStrike" dirty="0" err="1">
                          <a:solidFill>
                            <a:srgbClr val="000000"/>
                          </a:solidFill>
                          <a:effectLst/>
                          <a:latin typeface="Calibri" panose="020F0502020204030204" pitchFamily="34" charset="0"/>
                        </a:rPr>
                        <a:t>Лаишевский</a:t>
                      </a:r>
                      <a:endParaRPr lang="ru-RU" sz="1100" b="0" i="0" u="none" strike="noStrike" dirty="0">
                        <a:solidFill>
                          <a:srgbClr val="000000"/>
                        </a:solidFill>
                        <a:effectLst/>
                        <a:latin typeface="Calibri" panose="020F0502020204030204" pitchFamily="34" charset="0"/>
                      </a:endParaRP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Calibri" panose="020F0502020204030204" pitchFamily="34" charset="0"/>
                        </a:rPr>
                        <a:t>9</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 </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283949410"/>
                  </a:ext>
                </a:extLst>
              </a:tr>
              <a:tr h="147568">
                <a:tc>
                  <a:txBody>
                    <a:bodyPr/>
                    <a:lstStyle/>
                    <a:p>
                      <a:pPr algn="l" fontAlgn="t"/>
                      <a:r>
                        <a:rPr lang="ru-RU" sz="1100" b="0" i="0" u="none" strike="noStrike">
                          <a:solidFill>
                            <a:srgbClr val="000000"/>
                          </a:solidFill>
                          <a:effectLst/>
                          <a:latin typeface="Calibri" panose="020F0502020204030204" pitchFamily="34" charset="0"/>
                        </a:rPr>
                        <a:t>Лениногорский</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Calibri" panose="020F0502020204030204" pitchFamily="34" charset="0"/>
                        </a:rPr>
                        <a:t>8</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 </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566754355"/>
                  </a:ext>
                </a:extLst>
              </a:tr>
              <a:tr h="147568">
                <a:tc>
                  <a:txBody>
                    <a:bodyPr/>
                    <a:lstStyle/>
                    <a:p>
                      <a:pPr algn="l" fontAlgn="t"/>
                      <a:r>
                        <a:rPr lang="ru-RU" sz="1100" b="0" i="0" u="none" strike="noStrike">
                          <a:solidFill>
                            <a:srgbClr val="000000"/>
                          </a:solidFill>
                          <a:effectLst/>
                          <a:latin typeface="Calibri" panose="020F0502020204030204" pitchFamily="34" charset="0"/>
                        </a:rPr>
                        <a:t>Мамадышский</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Calibri" panose="020F0502020204030204" pitchFamily="34" charset="0"/>
                        </a:rPr>
                        <a:t>50</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24</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319316098"/>
                  </a:ext>
                </a:extLst>
              </a:tr>
              <a:tr h="147568">
                <a:tc>
                  <a:txBody>
                    <a:bodyPr/>
                    <a:lstStyle/>
                    <a:p>
                      <a:pPr algn="l" fontAlgn="t"/>
                      <a:r>
                        <a:rPr lang="ru-RU" sz="1100" b="0" i="0" u="none" strike="noStrike">
                          <a:solidFill>
                            <a:srgbClr val="000000"/>
                          </a:solidFill>
                          <a:effectLst/>
                          <a:latin typeface="Calibri" panose="020F0502020204030204" pitchFamily="34" charset="0"/>
                        </a:rPr>
                        <a:t>Менделеевский</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Calibri" panose="020F0502020204030204" pitchFamily="34" charset="0"/>
                        </a:rPr>
                        <a:t>8</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 </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032927721"/>
                  </a:ext>
                </a:extLst>
              </a:tr>
              <a:tr h="147568">
                <a:tc>
                  <a:txBody>
                    <a:bodyPr/>
                    <a:lstStyle/>
                    <a:p>
                      <a:pPr algn="l" fontAlgn="t"/>
                      <a:r>
                        <a:rPr lang="ru-RU" sz="1100" b="0" i="0" u="none" strike="noStrike">
                          <a:solidFill>
                            <a:srgbClr val="000000"/>
                          </a:solidFill>
                          <a:effectLst/>
                          <a:latin typeface="Calibri" panose="020F0502020204030204" pitchFamily="34" charset="0"/>
                        </a:rPr>
                        <a:t>Московский</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Calibri" panose="020F0502020204030204" pitchFamily="34" charset="0"/>
                        </a:rPr>
                        <a:t>47</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13</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231197722"/>
                  </a:ext>
                </a:extLst>
              </a:tr>
              <a:tr h="147568">
                <a:tc>
                  <a:txBody>
                    <a:bodyPr/>
                    <a:lstStyle/>
                    <a:p>
                      <a:pPr algn="l" fontAlgn="t"/>
                      <a:r>
                        <a:rPr lang="ru-RU" sz="1100" b="0" i="0" u="none" strike="noStrike">
                          <a:solidFill>
                            <a:srgbClr val="000000"/>
                          </a:solidFill>
                          <a:effectLst/>
                          <a:latin typeface="Calibri" panose="020F0502020204030204" pitchFamily="34" charset="0"/>
                        </a:rPr>
                        <a:t>Муслюмовский</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Calibri" panose="020F0502020204030204" pitchFamily="34" charset="0"/>
                        </a:rPr>
                        <a:t>65</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2</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88172271"/>
                  </a:ext>
                </a:extLst>
              </a:tr>
              <a:tr h="147568">
                <a:tc>
                  <a:txBody>
                    <a:bodyPr/>
                    <a:lstStyle/>
                    <a:p>
                      <a:pPr algn="l" fontAlgn="t"/>
                      <a:r>
                        <a:rPr lang="ru-RU" sz="1100" b="0" i="0" u="none" strike="noStrike">
                          <a:solidFill>
                            <a:srgbClr val="000000"/>
                          </a:solidFill>
                          <a:effectLst/>
                          <a:latin typeface="Calibri" panose="020F0502020204030204" pitchFamily="34" charset="0"/>
                        </a:rPr>
                        <a:t>Нижнекамский</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440</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Calibri" panose="020F0502020204030204" pitchFamily="34" charset="0"/>
                        </a:rPr>
                        <a:t>107</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798355845"/>
                  </a:ext>
                </a:extLst>
              </a:tr>
              <a:tr h="147568">
                <a:tc>
                  <a:txBody>
                    <a:bodyPr/>
                    <a:lstStyle/>
                    <a:p>
                      <a:pPr algn="l" fontAlgn="t"/>
                      <a:r>
                        <a:rPr lang="ru-RU" sz="1100" b="0" i="0" u="none" strike="noStrike" dirty="0">
                          <a:solidFill>
                            <a:srgbClr val="000000"/>
                          </a:solidFill>
                          <a:effectLst/>
                          <a:latin typeface="Calibri" panose="020F0502020204030204" pitchFamily="34" charset="0"/>
                        </a:rPr>
                        <a:t>Ново-Савиновский</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29</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Calibri" panose="020F0502020204030204" pitchFamily="34" charset="0"/>
                        </a:rPr>
                        <a:t> </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335987574"/>
                  </a:ext>
                </a:extLst>
              </a:tr>
              <a:tr h="147568">
                <a:tc>
                  <a:txBody>
                    <a:bodyPr/>
                    <a:lstStyle/>
                    <a:p>
                      <a:pPr algn="l" fontAlgn="t"/>
                      <a:r>
                        <a:rPr lang="ru-RU" sz="1100" b="0" i="0" u="none" strike="noStrike">
                          <a:solidFill>
                            <a:srgbClr val="000000"/>
                          </a:solidFill>
                          <a:effectLst/>
                          <a:latin typeface="Calibri" panose="020F0502020204030204" pitchFamily="34" charset="0"/>
                        </a:rPr>
                        <a:t>Новошешминский</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10</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Calibri" panose="020F0502020204030204" pitchFamily="34" charset="0"/>
                        </a:rPr>
                        <a:t>2</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794402747"/>
                  </a:ext>
                </a:extLst>
              </a:tr>
              <a:tr h="147568">
                <a:tc>
                  <a:txBody>
                    <a:bodyPr/>
                    <a:lstStyle/>
                    <a:p>
                      <a:pPr algn="l" fontAlgn="t"/>
                      <a:r>
                        <a:rPr lang="ru-RU" sz="1100" b="0" i="0" u="none" strike="noStrike">
                          <a:solidFill>
                            <a:srgbClr val="000000"/>
                          </a:solidFill>
                          <a:effectLst/>
                          <a:latin typeface="Calibri" panose="020F0502020204030204" pitchFamily="34" charset="0"/>
                        </a:rPr>
                        <a:t>Нурлатский</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19</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Calibri" panose="020F0502020204030204" pitchFamily="34" charset="0"/>
                        </a:rPr>
                        <a:t>3</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140572260"/>
                  </a:ext>
                </a:extLst>
              </a:tr>
              <a:tr h="147568">
                <a:tc>
                  <a:txBody>
                    <a:bodyPr/>
                    <a:lstStyle/>
                    <a:p>
                      <a:pPr algn="l" fontAlgn="t"/>
                      <a:r>
                        <a:rPr lang="ru-RU" sz="1100" b="0" i="0" u="none" strike="noStrike" dirty="0" err="1">
                          <a:solidFill>
                            <a:srgbClr val="000000"/>
                          </a:solidFill>
                          <a:effectLst/>
                          <a:latin typeface="Calibri" panose="020F0502020204030204" pitchFamily="34" charset="0"/>
                        </a:rPr>
                        <a:t>Пестречинский</a:t>
                      </a:r>
                      <a:endParaRPr lang="ru-RU" sz="1100" b="0" i="0" u="none" strike="noStrike" dirty="0">
                        <a:solidFill>
                          <a:srgbClr val="000000"/>
                        </a:solidFill>
                        <a:effectLst/>
                        <a:latin typeface="Calibri" panose="020F0502020204030204" pitchFamily="34" charset="0"/>
                      </a:endParaRP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5</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Calibri" panose="020F0502020204030204" pitchFamily="34" charset="0"/>
                        </a:rPr>
                        <a:t> </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547138530"/>
                  </a:ext>
                </a:extLst>
              </a:tr>
              <a:tr h="147568">
                <a:tc>
                  <a:txBody>
                    <a:bodyPr/>
                    <a:lstStyle/>
                    <a:p>
                      <a:pPr algn="l" fontAlgn="t"/>
                      <a:r>
                        <a:rPr lang="ru-RU" sz="1100" b="0" i="0" u="none" strike="noStrike">
                          <a:solidFill>
                            <a:srgbClr val="000000"/>
                          </a:solidFill>
                          <a:effectLst/>
                          <a:latin typeface="Calibri" panose="020F0502020204030204" pitchFamily="34" charset="0"/>
                        </a:rPr>
                        <a:t>Приволжский</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48</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Calibri" panose="020F0502020204030204" pitchFamily="34" charset="0"/>
                        </a:rPr>
                        <a:t>4</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81303368"/>
                  </a:ext>
                </a:extLst>
              </a:tr>
              <a:tr h="147568">
                <a:tc>
                  <a:txBody>
                    <a:bodyPr/>
                    <a:lstStyle/>
                    <a:p>
                      <a:pPr algn="l" fontAlgn="t"/>
                      <a:r>
                        <a:rPr lang="ru-RU" sz="1100" b="0" i="0" u="none" strike="noStrike">
                          <a:solidFill>
                            <a:srgbClr val="000000"/>
                          </a:solidFill>
                          <a:effectLst/>
                          <a:latin typeface="Calibri" panose="020F0502020204030204" pitchFamily="34" charset="0"/>
                        </a:rPr>
                        <a:t>Рыбно-Слободский</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smtClean="0">
                          <a:solidFill>
                            <a:srgbClr val="000000"/>
                          </a:solidFill>
                          <a:effectLst/>
                          <a:latin typeface="Calibri" panose="020F0502020204030204" pitchFamily="34" charset="0"/>
                        </a:rPr>
                        <a:t>59</a:t>
                      </a:r>
                      <a:endParaRPr lang="ru-RU" sz="1100" b="0" i="0" u="none" strike="noStrike" dirty="0">
                        <a:solidFill>
                          <a:srgbClr val="000000"/>
                        </a:solidFill>
                        <a:effectLst/>
                        <a:latin typeface="Calibri" panose="020F0502020204030204" pitchFamily="34" charset="0"/>
                      </a:endParaRP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smtClean="0">
                          <a:solidFill>
                            <a:srgbClr val="000000"/>
                          </a:solidFill>
                          <a:effectLst/>
                          <a:latin typeface="Calibri" panose="020F0502020204030204" pitchFamily="34" charset="0"/>
                        </a:rPr>
                        <a:t>34</a:t>
                      </a:r>
                      <a:endParaRPr lang="ru-RU" sz="1100" b="0" i="0" u="none" strike="noStrike" dirty="0">
                        <a:solidFill>
                          <a:srgbClr val="000000"/>
                        </a:solidFill>
                        <a:effectLst/>
                        <a:latin typeface="Calibri" panose="020F0502020204030204" pitchFamily="34" charset="0"/>
                      </a:endParaRP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631546995"/>
                  </a:ext>
                </a:extLst>
              </a:tr>
              <a:tr h="147568">
                <a:tc>
                  <a:txBody>
                    <a:bodyPr/>
                    <a:lstStyle/>
                    <a:p>
                      <a:pPr algn="l" fontAlgn="t"/>
                      <a:r>
                        <a:rPr lang="ru-RU" sz="1100" b="0" i="0" u="none" strike="noStrike">
                          <a:solidFill>
                            <a:srgbClr val="000000"/>
                          </a:solidFill>
                          <a:effectLst/>
                          <a:latin typeface="Calibri" panose="020F0502020204030204" pitchFamily="34" charset="0"/>
                        </a:rPr>
                        <a:t>Сабинский</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19</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Calibri" panose="020F0502020204030204" pitchFamily="34" charset="0"/>
                        </a:rPr>
                        <a:t>1</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46059217"/>
                  </a:ext>
                </a:extLst>
              </a:tr>
              <a:tr h="147568">
                <a:tc>
                  <a:txBody>
                    <a:bodyPr/>
                    <a:lstStyle/>
                    <a:p>
                      <a:pPr algn="l" fontAlgn="t"/>
                      <a:r>
                        <a:rPr lang="ru-RU" sz="1100" b="0" i="0" u="none" strike="noStrike">
                          <a:solidFill>
                            <a:srgbClr val="000000"/>
                          </a:solidFill>
                          <a:effectLst/>
                          <a:latin typeface="Calibri" panose="020F0502020204030204" pitchFamily="34" charset="0"/>
                        </a:rPr>
                        <a:t>Сармановский</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80</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Calibri" panose="020F0502020204030204" pitchFamily="34" charset="0"/>
                        </a:rPr>
                        <a:t> </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175629893"/>
                  </a:ext>
                </a:extLst>
              </a:tr>
              <a:tr h="147568">
                <a:tc>
                  <a:txBody>
                    <a:bodyPr/>
                    <a:lstStyle/>
                    <a:p>
                      <a:pPr algn="l" fontAlgn="t"/>
                      <a:r>
                        <a:rPr lang="ru-RU" sz="1100" b="0" i="0" u="none" strike="noStrike">
                          <a:solidFill>
                            <a:srgbClr val="000000"/>
                          </a:solidFill>
                          <a:effectLst/>
                          <a:latin typeface="Calibri" panose="020F0502020204030204" pitchFamily="34" charset="0"/>
                        </a:rPr>
                        <a:t>Советский</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48</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Calibri" panose="020F0502020204030204" pitchFamily="34" charset="0"/>
                        </a:rPr>
                        <a:t> </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989499356"/>
                  </a:ext>
                </a:extLst>
              </a:tr>
              <a:tr h="147568">
                <a:tc>
                  <a:txBody>
                    <a:bodyPr/>
                    <a:lstStyle/>
                    <a:p>
                      <a:pPr algn="l" fontAlgn="t"/>
                      <a:r>
                        <a:rPr lang="ru-RU" sz="1100" b="0" i="0" u="none" strike="noStrike">
                          <a:solidFill>
                            <a:srgbClr val="000000"/>
                          </a:solidFill>
                          <a:effectLst/>
                          <a:latin typeface="Calibri" panose="020F0502020204030204" pitchFamily="34" charset="0"/>
                        </a:rPr>
                        <a:t>Спасский</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4</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Calibri" panose="020F0502020204030204" pitchFamily="34" charset="0"/>
                        </a:rPr>
                        <a:t> </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213706717"/>
                  </a:ext>
                </a:extLst>
              </a:tr>
              <a:tr h="147568">
                <a:tc>
                  <a:txBody>
                    <a:bodyPr/>
                    <a:lstStyle/>
                    <a:p>
                      <a:pPr algn="l" fontAlgn="t"/>
                      <a:r>
                        <a:rPr lang="ru-RU" sz="1100" b="0" i="0" u="none" strike="noStrike">
                          <a:solidFill>
                            <a:srgbClr val="000000"/>
                          </a:solidFill>
                          <a:effectLst/>
                          <a:latin typeface="Calibri" panose="020F0502020204030204" pitchFamily="34" charset="0"/>
                        </a:rPr>
                        <a:t>Тетюшский</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6</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Calibri" panose="020F0502020204030204" pitchFamily="34" charset="0"/>
                        </a:rPr>
                        <a:t> </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147879299"/>
                  </a:ext>
                </a:extLst>
              </a:tr>
              <a:tr h="147568">
                <a:tc>
                  <a:txBody>
                    <a:bodyPr/>
                    <a:lstStyle/>
                    <a:p>
                      <a:pPr algn="l" fontAlgn="t"/>
                      <a:r>
                        <a:rPr lang="ru-RU" sz="1100" b="0" i="0" u="none" strike="noStrike">
                          <a:solidFill>
                            <a:srgbClr val="000000"/>
                          </a:solidFill>
                          <a:effectLst/>
                          <a:latin typeface="Calibri" panose="020F0502020204030204" pitchFamily="34" charset="0"/>
                        </a:rPr>
                        <a:t>Тюлячинский</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Calibri" panose="020F0502020204030204" pitchFamily="34" charset="0"/>
                        </a:rPr>
                        <a:t>2</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Calibri" panose="020F0502020204030204" pitchFamily="34" charset="0"/>
                        </a:rPr>
                        <a:t> </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091782003"/>
                  </a:ext>
                </a:extLst>
              </a:tr>
              <a:tr h="147568">
                <a:tc>
                  <a:txBody>
                    <a:bodyPr/>
                    <a:lstStyle/>
                    <a:p>
                      <a:pPr algn="l" fontAlgn="t"/>
                      <a:r>
                        <a:rPr lang="ru-RU" sz="1200" b="1" i="0" u="none" strike="noStrike">
                          <a:solidFill>
                            <a:srgbClr val="000000"/>
                          </a:solidFill>
                          <a:effectLst/>
                          <a:latin typeface="Calibri" panose="020F0502020204030204" pitchFamily="34" charset="0"/>
                        </a:rPr>
                        <a:t>Общий итог</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200" b="1" i="0" u="none" strike="noStrike">
                          <a:solidFill>
                            <a:srgbClr val="000000"/>
                          </a:solidFill>
                          <a:effectLst/>
                          <a:latin typeface="Calibri" panose="020F0502020204030204" pitchFamily="34" charset="0"/>
                        </a:rPr>
                        <a:t>2577</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200" b="1" i="0" u="none" strike="noStrike" dirty="0">
                          <a:solidFill>
                            <a:srgbClr val="000000"/>
                          </a:solidFill>
                          <a:effectLst/>
                          <a:latin typeface="Calibri" panose="020F0502020204030204" pitchFamily="34" charset="0"/>
                        </a:rPr>
                        <a:t>566</a:t>
                      </a:r>
                    </a:p>
                  </a:txBody>
                  <a:tcPr marL="7378" marR="7378" marT="73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163231673"/>
                  </a:ext>
                </a:extLst>
              </a:tr>
            </a:tbl>
          </a:graphicData>
        </a:graphic>
      </p:graphicFrame>
      <p:sp>
        <p:nvSpPr>
          <p:cNvPr id="6" name="Прямоугольник 5"/>
          <p:cNvSpPr/>
          <p:nvPr/>
        </p:nvSpPr>
        <p:spPr>
          <a:xfrm>
            <a:off x="1475656" y="26986"/>
            <a:ext cx="5832647" cy="369332"/>
          </a:xfrm>
          <a:prstGeom prst="rect">
            <a:avLst/>
          </a:prstGeom>
        </p:spPr>
        <p:txBody>
          <a:bodyPr wrap="square">
            <a:spAutoFit/>
          </a:bodyPr>
          <a:lstStyle/>
          <a:p>
            <a:pPr lvl="0" algn="ctr"/>
            <a:r>
              <a:rPr lang="ru-RU" b="1" dirty="0" smtClean="0">
                <a:solidFill>
                  <a:srgbClr val="C00000"/>
                </a:solidFill>
                <a:latin typeface="Garamond" panose="02020404030301010803" pitchFamily="18" charset="0"/>
                <a:ea typeface="+mj-ea"/>
                <a:cs typeface="Times New Roman" panose="02020603050405020304" pitchFamily="18" charset="0"/>
              </a:rPr>
              <a:t>Объемы </a:t>
            </a:r>
            <a:r>
              <a:rPr lang="ru-RU" b="1" dirty="0" smtClean="0">
                <a:solidFill>
                  <a:srgbClr val="0070C0"/>
                </a:solidFill>
                <a:latin typeface="Garamond" panose="02020404030301010803" pitchFamily="18" charset="0"/>
                <a:ea typeface="+mj-ea"/>
                <a:cs typeface="Times New Roman" panose="02020603050405020304" pitchFamily="18" charset="0"/>
              </a:rPr>
              <a:t>внебюджетного обучения</a:t>
            </a:r>
            <a:r>
              <a:rPr lang="ru-RU" b="1" dirty="0" smtClean="0">
                <a:solidFill>
                  <a:srgbClr val="C00000"/>
                </a:solidFill>
                <a:latin typeface="Garamond" panose="02020404030301010803" pitchFamily="18" charset="0"/>
                <a:ea typeface="+mj-ea"/>
                <a:cs typeface="Times New Roman" panose="02020603050405020304" pitchFamily="18" charset="0"/>
              </a:rPr>
              <a:t> в 2019 году</a:t>
            </a:r>
            <a:endParaRPr lang="ru-RU" b="1" dirty="0">
              <a:solidFill>
                <a:srgbClr val="C00000"/>
              </a:solidFill>
              <a:latin typeface="Garamond" panose="02020404030301010803" pitchFamily="18" charset="0"/>
              <a:ea typeface="+mj-ea"/>
              <a:cs typeface="Times New Roman" panose="02020603050405020304" pitchFamily="18" charset="0"/>
            </a:endParaRPr>
          </a:p>
        </p:txBody>
      </p:sp>
      <p:sp>
        <p:nvSpPr>
          <p:cNvPr id="8" name="Прямоугольник 7"/>
          <p:cNvSpPr/>
          <p:nvPr/>
        </p:nvSpPr>
        <p:spPr>
          <a:xfrm>
            <a:off x="1043607" y="4601023"/>
            <a:ext cx="6264696" cy="338554"/>
          </a:xfrm>
          <a:prstGeom prst="rect">
            <a:avLst/>
          </a:prstGeom>
        </p:spPr>
        <p:txBody>
          <a:bodyPr wrap="square">
            <a:spAutoFit/>
          </a:bodyPr>
          <a:lstStyle/>
          <a:p>
            <a:pPr fontAlgn="b"/>
            <a:r>
              <a:rPr lang="ru-RU" sz="1600" b="1" dirty="0" smtClean="0">
                <a:solidFill>
                  <a:srgbClr val="C00000"/>
                </a:solidFill>
                <a:latin typeface="Calibri" panose="020F0502020204030204" pitchFamily="34" charset="0"/>
              </a:rPr>
              <a:t>ДОО – 240 чел., Школы-279 чел., ДОД – 45 чел., ПО-2 чел.</a:t>
            </a:r>
            <a:endParaRPr lang="ru-RU" sz="1600" b="1" dirty="0">
              <a:solidFill>
                <a:srgbClr val="C00000"/>
              </a:solidFill>
              <a:latin typeface="Calibri" panose="020F0502020204030204" pitchFamily="34" charset="0"/>
            </a:endParaRPr>
          </a:p>
        </p:txBody>
      </p:sp>
      <p:pic>
        <p:nvPicPr>
          <p:cNvPr id="7" name="Picture 6" descr="http://aksubayevo.ru/images/uploads/news/2018/4/27/1196c3f59c37977c9cec81ac355e0df1_XL.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6554" t="10591" r="22009" b="36450"/>
          <a:stretch/>
        </p:blipFill>
        <p:spPr bwMode="auto">
          <a:xfrm>
            <a:off x="8314345" y="0"/>
            <a:ext cx="833289" cy="555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9348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B19B0651-EE4F-4900-A07F-96A6BFA9D0F0}" type="slidenum">
              <a:rPr lang="ru-RU" smtClean="0"/>
              <a:pPr/>
              <a:t>14</a:t>
            </a:fld>
            <a:endParaRPr lang="ru-RU" dirty="0"/>
          </a:p>
        </p:txBody>
      </p:sp>
      <p:graphicFrame>
        <p:nvGraphicFramePr>
          <p:cNvPr id="4" name="Таблица 3"/>
          <p:cNvGraphicFramePr>
            <a:graphicFrameLocks noGrp="1"/>
          </p:cNvGraphicFramePr>
          <p:nvPr>
            <p:extLst>
              <p:ext uri="{D42A27DB-BD31-4B8C-83A1-F6EECF244321}">
                <p14:modId xmlns:p14="http://schemas.microsoft.com/office/powerpoint/2010/main" val="3398334894"/>
              </p:ext>
            </p:extLst>
          </p:nvPr>
        </p:nvGraphicFramePr>
        <p:xfrm>
          <a:off x="827584" y="447339"/>
          <a:ext cx="7416825" cy="3750674"/>
        </p:xfrm>
        <a:graphic>
          <a:graphicData uri="http://schemas.openxmlformats.org/drawingml/2006/table">
            <a:tbl>
              <a:tblPr/>
              <a:tblGrid>
                <a:gridCol w="6185290">
                  <a:extLst>
                    <a:ext uri="{9D8B030D-6E8A-4147-A177-3AD203B41FA5}">
                      <a16:colId xmlns:a16="http://schemas.microsoft.com/office/drawing/2014/main" xmlns="" val="1785736070"/>
                    </a:ext>
                  </a:extLst>
                </a:gridCol>
                <a:gridCol w="246307">
                  <a:extLst>
                    <a:ext uri="{9D8B030D-6E8A-4147-A177-3AD203B41FA5}">
                      <a16:colId xmlns:a16="http://schemas.microsoft.com/office/drawing/2014/main" xmlns="" val="785604557"/>
                    </a:ext>
                  </a:extLst>
                </a:gridCol>
                <a:gridCol w="246307">
                  <a:extLst>
                    <a:ext uri="{9D8B030D-6E8A-4147-A177-3AD203B41FA5}">
                      <a16:colId xmlns:a16="http://schemas.microsoft.com/office/drawing/2014/main" xmlns="" val="3062694766"/>
                    </a:ext>
                  </a:extLst>
                </a:gridCol>
                <a:gridCol w="246307">
                  <a:extLst>
                    <a:ext uri="{9D8B030D-6E8A-4147-A177-3AD203B41FA5}">
                      <a16:colId xmlns:a16="http://schemas.microsoft.com/office/drawing/2014/main" xmlns="" val="2985876633"/>
                    </a:ext>
                  </a:extLst>
                </a:gridCol>
                <a:gridCol w="246307">
                  <a:extLst>
                    <a:ext uri="{9D8B030D-6E8A-4147-A177-3AD203B41FA5}">
                      <a16:colId xmlns:a16="http://schemas.microsoft.com/office/drawing/2014/main" xmlns="" val="2582314638"/>
                    </a:ext>
                  </a:extLst>
                </a:gridCol>
                <a:gridCol w="246307">
                  <a:extLst>
                    <a:ext uri="{9D8B030D-6E8A-4147-A177-3AD203B41FA5}">
                      <a16:colId xmlns:a16="http://schemas.microsoft.com/office/drawing/2014/main" xmlns="" val="2082429256"/>
                    </a:ext>
                  </a:extLst>
                </a:gridCol>
              </a:tblGrid>
              <a:tr h="468227">
                <a:tc>
                  <a:txBody>
                    <a:bodyPr/>
                    <a:lstStyle/>
                    <a:p>
                      <a:pPr algn="l" fontAlgn="b"/>
                      <a:r>
                        <a:rPr lang="ru-RU" sz="900" b="0" i="0" u="none" strike="noStrike" dirty="0">
                          <a:solidFill>
                            <a:srgbClr val="000000"/>
                          </a:solidFill>
                          <a:effectLst/>
                          <a:latin typeface="Times New Roman" panose="02020603050405020304" pitchFamily="18" charset="0"/>
                        </a:rPr>
                        <a:t>Тема курсов ДПП ПК</a:t>
                      </a:r>
                    </a:p>
                  </a:txBody>
                  <a:tcPr marL="5353" marR="5353" marT="53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900" b="1" i="0" u="none" strike="noStrike" dirty="0">
                          <a:solidFill>
                            <a:srgbClr val="000000"/>
                          </a:solidFill>
                          <a:effectLst/>
                          <a:latin typeface="Times New Roman" panose="02020603050405020304" pitchFamily="18" charset="0"/>
                        </a:rPr>
                        <a:t>ЕИ КФУ</a:t>
                      </a:r>
                    </a:p>
                  </a:txBody>
                  <a:tcPr marL="5353" marR="5353" marT="5353"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900" b="1" i="0" u="none" strike="noStrike" dirty="0" smtClean="0">
                          <a:solidFill>
                            <a:srgbClr val="000000"/>
                          </a:solidFill>
                          <a:effectLst/>
                          <a:latin typeface="Times New Roman" panose="02020603050405020304" pitchFamily="18" charset="0"/>
                        </a:rPr>
                        <a:t>ЦСГО</a:t>
                      </a:r>
                      <a:endParaRPr lang="ru-RU" sz="900" b="1" i="0" u="none" strike="noStrike" dirty="0">
                        <a:solidFill>
                          <a:srgbClr val="000000"/>
                        </a:solidFill>
                        <a:effectLst/>
                        <a:latin typeface="Times New Roman" panose="02020603050405020304" pitchFamily="18" charset="0"/>
                      </a:endParaRPr>
                    </a:p>
                  </a:txBody>
                  <a:tcPr marL="5353" marR="5353" marT="5353"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900" b="1" i="0" u="none" strike="noStrike" dirty="0">
                          <a:solidFill>
                            <a:srgbClr val="000000"/>
                          </a:solidFill>
                          <a:effectLst/>
                          <a:latin typeface="Times New Roman" panose="02020603050405020304" pitchFamily="18" charset="0"/>
                        </a:rPr>
                        <a:t>ТИСБИ</a:t>
                      </a:r>
                    </a:p>
                  </a:txBody>
                  <a:tcPr marL="5353" marR="5353" marT="5353"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900" b="1" i="0" u="none" strike="noStrike" dirty="0" smtClean="0">
                          <a:solidFill>
                            <a:srgbClr val="000000"/>
                          </a:solidFill>
                          <a:effectLst/>
                          <a:latin typeface="Times New Roman" panose="02020603050405020304" pitchFamily="18" charset="0"/>
                        </a:rPr>
                        <a:t>«НГПУ</a:t>
                      </a:r>
                      <a:r>
                        <a:rPr lang="ru-RU" sz="900" b="1" i="0" u="none" strike="noStrike" dirty="0">
                          <a:solidFill>
                            <a:srgbClr val="000000"/>
                          </a:solidFill>
                          <a:effectLst/>
                          <a:latin typeface="Times New Roman" panose="02020603050405020304" pitchFamily="18" charset="0"/>
                        </a:rPr>
                        <a:t>»</a:t>
                      </a:r>
                    </a:p>
                  </a:txBody>
                  <a:tcPr marL="5353" marR="5353" marT="5353"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900" b="1" i="0" u="none" strike="noStrike" dirty="0" smtClean="0">
                          <a:solidFill>
                            <a:srgbClr val="000000"/>
                          </a:solidFill>
                          <a:effectLst/>
                          <a:latin typeface="Times New Roman" panose="02020603050405020304" pitchFamily="18" charset="0"/>
                        </a:rPr>
                        <a:t>КИУ</a:t>
                      </a:r>
                      <a:endParaRPr lang="ru-RU" sz="900" b="1" i="0" u="none" strike="noStrike" dirty="0">
                        <a:solidFill>
                          <a:srgbClr val="000000"/>
                        </a:solidFill>
                        <a:effectLst/>
                        <a:latin typeface="Times New Roman" panose="02020603050405020304" pitchFamily="18" charset="0"/>
                      </a:endParaRPr>
                    </a:p>
                  </a:txBody>
                  <a:tcPr marL="5353" marR="5353" marT="5353"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7550486"/>
                  </a:ext>
                </a:extLst>
              </a:tr>
              <a:tr h="107069">
                <a:tc>
                  <a:txBody>
                    <a:bodyPr/>
                    <a:lstStyle/>
                    <a:p>
                      <a:pPr algn="l" fontAlgn="t"/>
                      <a:r>
                        <a:rPr lang="ru-RU" sz="1050" b="0" i="0" u="none" strike="noStrike" dirty="0">
                          <a:solidFill>
                            <a:srgbClr val="000000"/>
                          </a:solidFill>
                          <a:effectLst/>
                          <a:latin typeface="Times New Roman" panose="02020603050405020304" pitchFamily="18" charset="0"/>
                        </a:rPr>
                        <a:t>"</a:t>
                      </a:r>
                      <a:r>
                        <a:rPr lang="ru-RU" sz="1050" b="0" i="0" u="none" strike="noStrike" dirty="0" err="1">
                          <a:solidFill>
                            <a:srgbClr val="000000"/>
                          </a:solidFill>
                          <a:effectLst/>
                          <a:latin typeface="Times New Roman" panose="02020603050405020304" pitchFamily="18" charset="0"/>
                        </a:rPr>
                        <a:t>Билингвальное</a:t>
                      </a:r>
                      <a:r>
                        <a:rPr lang="ru-RU" sz="1050" b="0" i="0" u="none" strike="noStrike" dirty="0">
                          <a:solidFill>
                            <a:srgbClr val="000000"/>
                          </a:solidFill>
                          <a:effectLst/>
                          <a:latin typeface="Times New Roman" panose="02020603050405020304" pitchFamily="18" charset="0"/>
                        </a:rPr>
                        <a:t> образование в рамках ФГОС </a:t>
                      </a:r>
                      <a:r>
                        <a:rPr lang="ru-RU" sz="1050" b="1" i="0" u="none" strike="noStrike" dirty="0">
                          <a:solidFill>
                            <a:srgbClr val="000000"/>
                          </a:solidFill>
                          <a:effectLst/>
                          <a:latin typeface="Times New Roman" panose="02020603050405020304" pitchFamily="18" charset="0"/>
                        </a:rPr>
                        <a:t>дошкольного образования</a:t>
                      </a:r>
                      <a:r>
                        <a:rPr lang="ru-RU" sz="1050" b="0" i="0" u="none" strike="noStrike" dirty="0">
                          <a:solidFill>
                            <a:srgbClr val="000000"/>
                          </a:solidFill>
                          <a:effectLst/>
                          <a:latin typeface="Times New Roman" panose="02020603050405020304" pitchFamily="18" charset="0"/>
                        </a:rPr>
                        <a:t>"</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a:solidFill>
                            <a:srgbClr val="000000"/>
                          </a:solidFill>
                          <a:effectLst/>
                          <a:latin typeface="Times New Roman" panose="02020603050405020304" pitchFamily="18" charset="0"/>
                        </a:rPr>
                        <a:t> </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a:solidFill>
                            <a:srgbClr val="000000"/>
                          </a:solidFill>
                          <a:effectLst/>
                          <a:latin typeface="Times New Roman" panose="02020603050405020304" pitchFamily="18" charset="0"/>
                        </a:rPr>
                        <a:t> </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a:solidFill>
                            <a:srgbClr val="000000"/>
                          </a:solidFill>
                          <a:effectLst/>
                          <a:latin typeface="Times New Roman" panose="02020603050405020304" pitchFamily="18" charset="0"/>
                        </a:rPr>
                        <a:t> </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a:solidFill>
                            <a:srgbClr val="000000"/>
                          </a:solidFill>
                          <a:effectLst/>
                          <a:latin typeface="Times New Roman" panose="02020603050405020304" pitchFamily="18" charset="0"/>
                        </a:rPr>
                        <a:t> </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a:solidFill>
                            <a:srgbClr val="000000"/>
                          </a:solidFill>
                          <a:effectLst/>
                          <a:latin typeface="Times New Roman" panose="02020603050405020304" pitchFamily="18" charset="0"/>
                        </a:rPr>
                        <a:t>11</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61972209"/>
                  </a:ext>
                </a:extLst>
              </a:tr>
              <a:tr h="256965">
                <a:tc>
                  <a:txBody>
                    <a:bodyPr/>
                    <a:lstStyle/>
                    <a:p>
                      <a:pPr algn="l" fontAlgn="t"/>
                      <a:r>
                        <a:rPr lang="ru-RU" sz="1050" b="0" i="0" u="none" strike="noStrike" dirty="0">
                          <a:solidFill>
                            <a:srgbClr val="000000"/>
                          </a:solidFill>
                          <a:effectLst/>
                          <a:latin typeface="Times New Roman" panose="02020603050405020304" pitchFamily="18" charset="0"/>
                        </a:rPr>
                        <a:t>«Достижение </a:t>
                      </a:r>
                      <a:r>
                        <a:rPr lang="ru-RU" sz="1050" b="0" i="0" u="none" strike="noStrike" dirty="0" err="1">
                          <a:solidFill>
                            <a:srgbClr val="000000"/>
                          </a:solidFill>
                          <a:effectLst/>
                          <a:latin typeface="Times New Roman" panose="02020603050405020304" pitchFamily="18" charset="0"/>
                        </a:rPr>
                        <a:t>метапредметных</a:t>
                      </a:r>
                      <a:r>
                        <a:rPr lang="ru-RU" sz="1050" b="0" i="0" u="none" strike="noStrike" dirty="0">
                          <a:solidFill>
                            <a:srgbClr val="000000"/>
                          </a:solidFill>
                          <a:effectLst/>
                          <a:latin typeface="Times New Roman" panose="02020603050405020304" pitchFamily="18" charset="0"/>
                        </a:rPr>
                        <a:t> результатов обучения и формирование универсальных учебных действий в соответствии с требованиями ФГОС ООО на уроках </a:t>
                      </a:r>
                      <a:r>
                        <a:rPr lang="ru-RU" sz="1050" b="1" i="0" u="none" strike="noStrike" dirty="0">
                          <a:solidFill>
                            <a:srgbClr val="000000"/>
                          </a:solidFill>
                          <a:effectLst/>
                          <a:latin typeface="Times New Roman" panose="02020603050405020304" pitchFamily="18" charset="0"/>
                        </a:rPr>
                        <a:t>Истории и обществознания»</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dirty="0">
                          <a:solidFill>
                            <a:srgbClr val="000000"/>
                          </a:solidFill>
                          <a:effectLst/>
                          <a:latin typeface="Times New Roman" panose="02020603050405020304" pitchFamily="18" charset="0"/>
                        </a:rPr>
                        <a:t> </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dirty="0">
                          <a:solidFill>
                            <a:srgbClr val="000000"/>
                          </a:solidFill>
                          <a:effectLst/>
                          <a:latin typeface="Times New Roman" panose="02020603050405020304" pitchFamily="18" charset="0"/>
                        </a:rPr>
                        <a:t>5</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a:solidFill>
                            <a:srgbClr val="000000"/>
                          </a:solidFill>
                          <a:effectLst/>
                          <a:latin typeface="Times New Roman" panose="02020603050405020304" pitchFamily="18" charset="0"/>
                        </a:rPr>
                        <a:t> </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a:solidFill>
                            <a:srgbClr val="000000"/>
                          </a:solidFill>
                          <a:effectLst/>
                          <a:latin typeface="Times New Roman" panose="02020603050405020304" pitchFamily="18" charset="0"/>
                        </a:rPr>
                        <a:t> </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a:solidFill>
                            <a:srgbClr val="000000"/>
                          </a:solidFill>
                          <a:effectLst/>
                          <a:latin typeface="Times New Roman" panose="02020603050405020304" pitchFamily="18" charset="0"/>
                        </a:rPr>
                        <a:t> </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866958346"/>
                  </a:ext>
                </a:extLst>
              </a:tr>
              <a:tr h="256965">
                <a:tc>
                  <a:txBody>
                    <a:bodyPr/>
                    <a:lstStyle/>
                    <a:p>
                      <a:pPr algn="l" fontAlgn="t"/>
                      <a:r>
                        <a:rPr lang="ru-RU" sz="1050" b="0" i="0" u="none" strike="noStrike" dirty="0">
                          <a:solidFill>
                            <a:srgbClr val="000000"/>
                          </a:solidFill>
                          <a:effectLst/>
                          <a:latin typeface="Times New Roman" panose="02020603050405020304" pitchFamily="18" charset="0"/>
                        </a:rPr>
                        <a:t>«Достижение </a:t>
                      </a:r>
                      <a:r>
                        <a:rPr lang="ru-RU" sz="1050" b="0" i="0" u="none" strike="noStrike" dirty="0" err="1">
                          <a:solidFill>
                            <a:srgbClr val="000000"/>
                          </a:solidFill>
                          <a:effectLst/>
                          <a:latin typeface="Times New Roman" panose="02020603050405020304" pitchFamily="18" charset="0"/>
                        </a:rPr>
                        <a:t>метапредметных</a:t>
                      </a:r>
                      <a:r>
                        <a:rPr lang="ru-RU" sz="1050" b="0" i="0" u="none" strike="noStrike" dirty="0">
                          <a:solidFill>
                            <a:srgbClr val="000000"/>
                          </a:solidFill>
                          <a:effectLst/>
                          <a:latin typeface="Times New Roman" panose="02020603050405020304" pitchFamily="18" charset="0"/>
                        </a:rPr>
                        <a:t> результатов обучения и формирование универсальных учебных действий в соответствии с требованиями ФГОС ООО на уроках </a:t>
                      </a:r>
                      <a:r>
                        <a:rPr lang="ru-RU" sz="1050" b="1" i="0" u="none" strike="noStrike" dirty="0">
                          <a:solidFill>
                            <a:srgbClr val="000000"/>
                          </a:solidFill>
                          <a:effectLst/>
                          <a:latin typeface="Times New Roman" panose="02020603050405020304" pitchFamily="18" charset="0"/>
                        </a:rPr>
                        <a:t>Математики и Информатики</a:t>
                      </a:r>
                      <a:r>
                        <a:rPr lang="ru-RU" sz="1050" b="0" i="0" u="none" strike="noStrike" dirty="0">
                          <a:solidFill>
                            <a:srgbClr val="000000"/>
                          </a:solidFill>
                          <a:effectLst/>
                          <a:latin typeface="Times New Roman" panose="02020603050405020304" pitchFamily="18" charset="0"/>
                        </a:rPr>
                        <a:t>»</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a:solidFill>
                            <a:srgbClr val="000000"/>
                          </a:solidFill>
                          <a:effectLst/>
                          <a:latin typeface="Times New Roman" panose="02020603050405020304" pitchFamily="18" charset="0"/>
                        </a:rPr>
                        <a:t> </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dirty="0">
                          <a:solidFill>
                            <a:srgbClr val="000000"/>
                          </a:solidFill>
                          <a:effectLst/>
                          <a:latin typeface="Times New Roman" panose="02020603050405020304" pitchFamily="18" charset="0"/>
                        </a:rPr>
                        <a:t>13</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dirty="0">
                          <a:solidFill>
                            <a:srgbClr val="000000"/>
                          </a:solidFill>
                          <a:effectLst/>
                          <a:latin typeface="Times New Roman" panose="02020603050405020304" pitchFamily="18" charset="0"/>
                        </a:rPr>
                        <a:t> </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a:solidFill>
                            <a:srgbClr val="000000"/>
                          </a:solidFill>
                          <a:effectLst/>
                          <a:latin typeface="Times New Roman" panose="02020603050405020304" pitchFamily="18" charset="0"/>
                        </a:rPr>
                        <a:t> </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a:solidFill>
                            <a:srgbClr val="000000"/>
                          </a:solidFill>
                          <a:effectLst/>
                          <a:latin typeface="Times New Roman" panose="02020603050405020304" pitchFamily="18" charset="0"/>
                        </a:rPr>
                        <a:t> </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918170566"/>
                  </a:ext>
                </a:extLst>
              </a:tr>
              <a:tr h="256965">
                <a:tc>
                  <a:txBody>
                    <a:bodyPr/>
                    <a:lstStyle/>
                    <a:p>
                      <a:pPr algn="l" fontAlgn="t"/>
                      <a:r>
                        <a:rPr lang="ru-RU" sz="1050" b="0" i="0" u="none" strike="noStrike" dirty="0">
                          <a:solidFill>
                            <a:srgbClr val="000000"/>
                          </a:solidFill>
                          <a:effectLst/>
                          <a:latin typeface="Times New Roman" panose="02020603050405020304" pitchFamily="18" charset="0"/>
                        </a:rPr>
                        <a:t>«Достижение </a:t>
                      </a:r>
                      <a:r>
                        <a:rPr lang="ru-RU" sz="1050" b="0" i="0" u="none" strike="noStrike" dirty="0" err="1">
                          <a:solidFill>
                            <a:srgbClr val="000000"/>
                          </a:solidFill>
                          <a:effectLst/>
                          <a:latin typeface="Times New Roman" panose="02020603050405020304" pitchFamily="18" charset="0"/>
                        </a:rPr>
                        <a:t>метапредметных</a:t>
                      </a:r>
                      <a:r>
                        <a:rPr lang="ru-RU" sz="1050" b="0" i="0" u="none" strike="noStrike" dirty="0">
                          <a:solidFill>
                            <a:srgbClr val="000000"/>
                          </a:solidFill>
                          <a:effectLst/>
                          <a:latin typeface="Times New Roman" panose="02020603050405020304" pitchFamily="18" charset="0"/>
                        </a:rPr>
                        <a:t> результатов обучения и формирование универсальных учебных действий в соответствии с требованиями ФГОС ООО на уроках </a:t>
                      </a:r>
                      <a:r>
                        <a:rPr lang="ru-RU" sz="1050" b="1" i="0" u="none" strike="noStrike" dirty="0">
                          <a:solidFill>
                            <a:srgbClr val="000000"/>
                          </a:solidFill>
                          <a:effectLst/>
                          <a:latin typeface="Times New Roman" panose="02020603050405020304" pitchFamily="18" charset="0"/>
                        </a:rPr>
                        <a:t>Русского языка и литературы</a:t>
                      </a:r>
                      <a:r>
                        <a:rPr lang="ru-RU" sz="1050" b="0" i="0" u="none" strike="noStrike" dirty="0">
                          <a:solidFill>
                            <a:srgbClr val="000000"/>
                          </a:solidFill>
                          <a:effectLst/>
                          <a:latin typeface="Times New Roman" panose="02020603050405020304" pitchFamily="18" charset="0"/>
                        </a:rPr>
                        <a:t>»</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a:solidFill>
                            <a:srgbClr val="000000"/>
                          </a:solidFill>
                          <a:effectLst/>
                          <a:latin typeface="Times New Roman" panose="02020603050405020304" pitchFamily="18" charset="0"/>
                        </a:rPr>
                        <a:t> </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a:solidFill>
                            <a:srgbClr val="000000"/>
                          </a:solidFill>
                          <a:effectLst/>
                          <a:latin typeface="Times New Roman" panose="02020603050405020304" pitchFamily="18" charset="0"/>
                        </a:rPr>
                        <a:t>15</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dirty="0">
                          <a:solidFill>
                            <a:srgbClr val="000000"/>
                          </a:solidFill>
                          <a:effectLst/>
                          <a:latin typeface="Times New Roman" panose="02020603050405020304" pitchFamily="18" charset="0"/>
                        </a:rPr>
                        <a:t> </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a:solidFill>
                            <a:srgbClr val="000000"/>
                          </a:solidFill>
                          <a:effectLst/>
                          <a:latin typeface="Times New Roman" panose="02020603050405020304" pitchFamily="18" charset="0"/>
                        </a:rPr>
                        <a:t> </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a:solidFill>
                            <a:srgbClr val="000000"/>
                          </a:solidFill>
                          <a:effectLst/>
                          <a:latin typeface="Times New Roman" panose="02020603050405020304" pitchFamily="18" charset="0"/>
                        </a:rPr>
                        <a:t> </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007402323"/>
                  </a:ext>
                </a:extLst>
              </a:tr>
              <a:tr h="256965">
                <a:tc>
                  <a:txBody>
                    <a:bodyPr/>
                    <a:lstStyle/>
                    <a:p>
                      <a:pPr algn="l" fontAlgn="t"/>
                      <a:r>
                        <a:rPr lang="ru-RU" sz="1050" b="0" i="0" u="none" strike="noStrike" dirty="0">
                          <a:solidFill>
                            <a:srgbClr val="000000"/>
                          </a:solidFill>
                          <a:effectLst/>
                          <a:latin typeface="Times New Roman" panose="02020603050405020304" pitchFamily="18" charset="0"/>
                        </a:rPr>
                        <a:t>«Профессиональный стандарт «Педагог». Профессионализм воспитателя в контексте организации ведущих видов деятельности как условие реализации </a:t>
                      </a:r>
                      <a:r>
                        <a:rPr lang="ru-RU" sz="1050" b="1" i="0" u="none" strike="noStrike" dirty="0">
                          <a:solidFill>
                            <a:srgbClr val="000000"/>
                          </a:solidFill>
                          <a:effectLst/>
                          <a:latin typeface="Times New Roman" panose="02020603050405020304" pitchFamily="18" charset="0"/>
                        </a:rPr>
                        <a:t>ФГОС ДО</a:t>
                      </a:r>
                      <a:r>
                        <a:rPr lang="ru-RU" sz="1050" b="0" i="0" u="none" strike="noStrike" dirty="0">
                          <a:solidFill>
                            <a:srgbClr val="000000"/>
                          </a:solidFill>
                          <a:effectLst/>
                          <a:latin typeface="Times New Roman" panose="02020603050405020304" pitchFamily="18" charset="0"/>
                        </a:rPr>
                        <a:t>»</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a:solidFill>
                            <a:srgbClr val="000000"/>
                          </a:solidFill>
                          <a:effectLst/>
                          <a:latin typeface="Times New Roman" panose="02020603050405020304" pitchFamily="18" charset="0"/>
                        </a:rPr>
                        <a:t> </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a:solidFill>
                            <a:srgbClr val="000000"/>
                          </a:solidFill>
                          <a:effectLst/>
                          <a:latin typeface="Times New Roman" panose="02020603050405020304" pitchFamily="18" charset="0"/>
                        </a:rPr>
                        <a:t>14</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a:solidFill>
                            <a:srgbClr val="000000"/>
                          </a:solidFill>
                          <a:effectLst/>
                          <a:latin typeface="Times New Roman" panose="02020603050405020304" pitchFamily="18" charset="0"/>
                        </a:rPr>
                        <a:t> </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dirty="0">
                          <a:solidFill>
                            <a:srgbClr val="000000"/>
                          </a:solidFill>
                          <a:effectLst/>
                          <a:latin typeface="Times New Roman" panose="02020603050405020304" pitchFamily="18" charset="0"/>
                        </a:rPr>
                        <a:t> </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a:solidFill>
                            <a:srgbClr val="000000"/>
                          </a:solidFill>
                          <a:effectLst/>
                          <a:latin typeface="Times New Roman" panose="02020603050405020304" pitchFamily="18" charset="0"/>
                        </a:rPr>
                        <a:t> </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541556450"/>
                  </a:ext>
                </a:extLst>
              </a:tr>
              <a:tr h="171310">
                <a:tc>
                  <a:txBody>
                    <a:bodyPr/>
                    <a:lstStyle/>
                    <a:p>
                      <a:pPr algn="l" fontAlgn="t"/>
                      <a:r>
                        <a:rPr lang="ru-RU" sz="1050" b="0" i="0" u="none" strike="noStrike" dirty="0">
                          <a:solidFill>
                            <a:srgbClr val="000000"/>
                          </a:solidFill>
                          <a:effectLst/>
                          <a:latin typeface="Times New Roman" panose="02020603050405020304" pitchFamily="18" charset="0"/>
                        </a:rPr>
                        <a:t>Инновационная деятельность учителя </a:t>
                      </a:r>
                      <a:r>
                        <a:rPr lang="ru-RU" sz="1050" b="1" i="0" u="none" strike="noStrike" dirty="0">
                          <a:solidFill>
                            <a:srgbClr val="000000"/>
                          </a:solidFill>
                          <a:effectLst/>
                          <a:latin typeface="Times New Roman" panose="02020603050405020304" pitchFamily="18" charset="0"/>
                        </a:rPr>
                        <a:t>татарского языка и литературы как неродного </a:t>
                      </a:r>
                      <a:r>
                        <a:rPr lang="ru-RU" sz="1050" b="0" i="0" u="none" strike="noStrike" dirty="0">
                          <a:solidFill>
                            <a:srgbClr val="000000"/>
                          </a:solidFill>
                          <a:effectLst/>
                          <a:latin typeface="Times New Roman" panose="02020603050405020304" pitchFamily="18" charset="0"/>
                        </a:rPr>
                        <a:t>направленная на достижение новых образовательных результатов</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a:solidFill>
                            <a:srgbClr val="000000"/>
                          </a:solidFill>
                          <a:effectLst/>
                          <a:latin typeface="Times New Roman" panose="02020603050405020304" pitchFamily="18" charset="0"/>
                        </a:rPr>
                        <a:t> </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a:solidFill>
                            <a:srgbClr val="000000"/>
                          </a:solidFill>
                          <a:effectLst/>
                          <a:latin typeface="Times New Roman" panose="02020603050405020304" pitchFamily="18" charset="0"/>
                        </a:rPr>
                        <a:t> </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a:solidFill>
                            <a:srgbClr val="000000"/>
                          </a:solidFill>
                          <a:effectLst/>
                          <a:latin typeface="Times New Roman" panose="02020603050405020304" pitchFamily="18" charset="0"/>
                        </a:rPr>
                        <a:t> </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dirty="0">
                          <a:solidFill>
                            <a:srgbClr val="000000"/>
                          </a:solidFill>
                          <a:effectLst/>
                          <a:latin typeface="Times New Roman" panose="02020603050405020304" pitchFamily="18" charset="0"/>
                        </a:rPr>
                        <a:t>18</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a:solidFill>
                            <a:srgbClr val="000000"/>
                          </a:solidFill>
                          <a:effectLst/>
                          <a:latin typeface="Times New Roman" panose="02020603050405020304" pitchFamily="18" charset="0"/>
                        </a:rPr>
                        <a:t> </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008126700"/>
                  </a:ext>
                </a:extLst>
              </a:tr>
              <a:tr h="171310">
                <a:tc>
                  <a:txBody>
                    <a:bodyPr/>
                    <a:lstStyle/>
                    <a:p>
                      <a:pPr algn="l" fontAlgn="t"/>
                      <a:r>
                        <a:rPr lang="ru-RU" sz="1050" b="0" i="0" u="none" strike="noStrike" dirty="0">
                          <a:solidFill>
                            <a:srgbClr val="000000"/>
                          </a:solidFill>
                          <a:effectLst/>
                          <a:latin typeface="Times New Roman" panose="02020603050405020304" pitchFamily="18" charset="0"/>
                        </a:rPr>
                        <a:t>Проектирование и организация образовательного процесса в </a:t>
                      </a:r>
                      <a:r>
                        <a:rPr lang="ru-RU" sz="1050" b="1" i="0" u="none" strike="noStrike" dirty="0">
                          <a:solidFill>
                            <a:srgbClr val="000000"/>
                          </a:solidFill>
                          <a:effectLst/>
                          <a:latin typeface="Times New Roman" panose="02020603050405020304" pitchFamily="18" charset="0"/>
                        </a:rPr>
                        <a:t>ДОО</a:t>
                      </a:r>
                      <a:r>
                        <a:rPr lang="ru-RU" sz="1050" b="0" i="0" u="none" strike="noStrike" dirty="0">
                          <a:solidFill>
                            <a:srgbClr val="000000"/>
                          </a:solidFill>
                          <a:effectLst/>
                          <a:latin typeface="Times New Roman" panose="02020603050405020304" pitchFamily="18" charset="0"/>
                        </a:rPr>
                        <a:t> с учетом гендерных особенностей детей</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a:solidFill>
                            <a:srgbClr val="000000"/>
                          </a:solidFill>
                          <a:effectLst/>
                          <a:latin typeface="Times New Roman" panose="02020603050405020304" pitchFamily="18" charset="0"/>
                        </a:rPr>
                        <a:t> </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a:solidFill>
                            <a:srgbClr val="000000"/>
                          </a:solidFill>
                          <a:effectLst/>
                          <a:latin typeface="Times New Roman" panose="02020603050405020304" pitchFamily="18" charset="0"/>
                        </a:rPr>
                        <a:t>95</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a:solidFill>
                            <a:srgbClr val="000000"/>
                          </a:solidFill>
                          <a:effectLst/>
                          <a:latin typeface="Times New Roman" panose="02020603050405020304" pitchFamily="18" charset="0"/>
                        </a:rPr>
                        <a:t> </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dirty="0">
                          <a:solidFill>
                            <a:srgbClr val="000000"/>
                          </a:solidFill>
                          <a:effectLst/>
                          <a:latin typeface="Times New Roman" panose="02020603050405020304" pitchFamily="18" charset="0"/>
                        </a:rPr>
                        <a:t> </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dirty="0">
                          <a:solidFill>
                            <a:srgbClr val="000000"/>
                          </a:solidFill>
                          <a:effectLst/>
                          <a:latin typeface="Times New Roman" panose="02020603050405020304" pitchFamily="18" charset="0"/>
                        </a:rPr>
                        <a:t> </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949849873"/>
                  </a:ext>
                </a:extLst>
              </a:tr>
              <a:tr h="171310">
                <a:tc>
                  <a:txBody>
                    <a:bodyPr/>
                    <a:lstStyle/>
                    <a:p>
                      <a:pPr algn="l" fontAlgn="t"/>
                      <a:r>
                        <a:rPr lang="ru-RU" sz="1050" b="0" i="0" u="none" strike="noStrike" dirty="0">
                          <a:solidFill>
                            <a:srgbClr val="000000"/>
                          </a:solidFill>
                          <a:effectLst/>
                          <a:latin typeface="Times New Roman" panose="02020603050405020304" pitchFamily="18" charset="0"/>
                        </a:rPr>
                        <a:t>Современные образовательные технологии при реализации основной образовательной программы </a:t>
                      </a:r>
                      <a:r>
                        <a:rPr lang="ru-RU" sz="1050" b="1" i="0" u="none" strike="noStrike" dirty="0">
                          <a:solidFill>
                            <a:srgbClr val="000000"/>
                          </a:solidFill>
                          <a:effectLst/>
                          <a:latin typeface="Times New Roman" panose="02020603050405020304" pitchFamily="18" charset="0"/>
                        </a:rPr>
                        <a:t>дошкольного образования</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dirty="0">
                          <a:solidFill>
                            <a:srgbClr val="000000"/>
                          </a:solidFill>
                          <a:effectLst/>
                          <a:latin typeface="Times New Roman" panose="02020603050405020304" pitchFamily="18" charset="0"/>
                        </a:rPr>
                        <a:t> </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a:solidFill>
                            <a:srgbClr val="000000"/>
                          </a:solidFill>
                          <a:effectLst/>
                          <a:latin typeface="Times New Roman" panose="02020603050405020304" pitchFamily="18" charset="0"/>
                        </a:rPr>
                        <a:t> </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a:solidFill>
                            <a:srgbClr val="000000"/>
                          </a:solidFill>
                          <a:effectLst/>
                          <a:latin typeface="Times New Roman" panose="02020603050405020304" pitchFamily="18" charset="0"/>
                        </a:rPr>
                        <a:t> </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a:solidFill>
                            <a:srgbClr val="000000"/>
                          </a:solidFill>
                          <a:effectLst/>
                          <a:latin typeface="Times New Roman" panose="02020603050405020304" pitchFamily="18" charset="0"/>
                        </a:rPr>
                        <a:t> </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dirty="0">
                          <a:solidFill>
                            <a:srgbClr val="000000"/>
                          </a:solidFill>
                          <a:effectLst/>
                          <a:latin typeface="Times New Roman" panose="02020603050405020304" pitchFamily="18" charset="0"/>
                        </a:rPr>
                        <a:t>14</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491175974"/>
                  </a:ext>
                </a:extLst>
              </a:tr>
              <a:tr h="256965">
                <a:tc>
                  <a:txBody>
                    <a:bodyPr/>
                    <a:lstStyle/>
                    <a:p>
                      <a:pPr algn="l" fontAlgn="t"/>
                      <a:r>
                        <a:rPr lang="ru-RU" sz="1050" b="0" i="0" u="none" strike="noStrike" dirty="0">
                          <a:solidFill>
                            <a:srgbClr val="000000"/>
                          </a:solidFill>
                          <a:effectLst/>
                          <a:latin typeface="Times New Roman" panose="02020603050405020304" pitchFamily="18" charset="0"/>
                        </a:rPr>
                        <a:t>Современные образовательные технологии, направленные на достижение обучающимися планируемых образовательных результатов в деятельности учителя </a:t>
                      </a:r>
                      <a:r>
                        <a:rPr lang="ru-RU" sz="1050" b="1" i="0" u="none" strike="noStrike" dirty="0">
                          <a:solidFill>
                            <a:srgbClr val="000000"/>
                          </a:solidFill>
                          <a:effectLst/>
                          <a:latin typeface="Times New Roman" panose="02020603050405020304" pitchFamily="18" charset="0"/>
                        </a:rPr>
                        <a:t>татарского языка и литературы как родного</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a:solidFill>
                            <a:srgbClr val="000000"/>
                          </a:solidFill>
                          <a:effectLst/>
                          <a:latin typeface="Times New Roman" panose="02020603050405020304" pitchFamily="18" charset="0"/>
                        </a:rPr>
                        <a:t> </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dirty="0">
                          <a:solidFill>
                            <a:srgbClr val="000000"/>
                          </a:solidFill>
                          <a:effectLst/>
                          <a:latin typeface="Times New Roman" panose="02020603050405020304" pitchFamily="18" charset="0"/>
                        </a:rPr>
                        <a:t> </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dirty="0">
                          <a:solidFill>
                            <a:srgbClr val="000000"/>
                          </a:solidFill>
                          <a:effectLst/>
                          <a:latin typeface="Times New Roman" panose="02020603050405020304" pitchFamily="18" charset="0"/>
                        </a:rPr>
                        <a:t> </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a:solidFill>
                            <a:srgbClr val="000000"/>
                          </a:solidFill>
                          <a:effectLst/>
                          <a:latin typeface="Times New Roman" panose="02020603050405020304" pitchFamily="18" charset="0"/>
                        </a:rPr>
                        <a:t>14</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dirty="0">
                          <a:solidFill>
                            <a:srgbClr val="000000"/>
                          </a:solidFill>
                          <a:effectLst/>
                          <a:latin typeface="Times New Roman" panose="02020603050405020304" pitchFamily="18" charset="0"/>
                        </a:rPr>
                        <a:t> </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098947876"/>
                  </a:ext>
                </a:extLst>
              </a:tr>
              <a:tr h="171310">
                <a:tc>
                  <a:txBody>
                    <a:bodyPr/>
                    <a:lstStyle/>
                    <a:p>
                      <a:pPr algn="l" fontAlgn="t"/>
                      <a:r>
                        <a:rPr lang="ru-RU" sz="1050" b="0" i="0" u="none" strike="noStrike" dirty="0">
                          <a:solidFill>
                            <a:srgbClr val="000000"/>
                          </a:solidFill>
                          <a:effectLst/>
                          <a:latin typeface="Times New Roman" panose="02020603050405020304" pitchFamily="18" charset="0"/>
                        </a:rPr>
                        <a:t>Современные подходы к обучению и </a:t>
                      </a:r>
                      <a:r>
                        <a:rPr lang="ru-RU" sz="1050" b="1" i="0" u="none" strike="noStrike" dirty="0">
                          <a:solidFill>
                            <a:srgbClr val="000000"/>
                          </a:solidFill>
                          <a:effectLst/>
                          <a:latin typeface="Times New Roman" panose="02020603050405020304" pitchFamily="18" charset="0"/>
                        </a:rPr>
                        <a:t>воспитанию</a:t>
                      </a:r>
                      <a:r>
                        <a:rPr lang="ru-RU" sz="1050" b="0" i="0" u="none" strike="noStrike" dirty="0">
                          <a:solidFill>
                            <a:srgbClr val="000000"/>
                          </a:solidFill>
                          <a:effectLst/>
                          <a:latin typeface="Times New Roman" panose="02020603050405020304" pitchFamily="18" charset="0"/>
                        </a:rPr>
                        <a:t> в образовательных учреждениях с круглосуточным пребыванием обучающихся</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a:solidFill>
                            <a:srgbClr val="000000"/>
                          </a:solidFill>
                          <a:effectLst/>
                          <a:latin typeface="Times New Roman" panose="02020603050405020304" pitchFamily="18" charset="0"/>
                        </a:rPr>
                        <a:t> </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a:solidFill>
                            <a:srgbClr val="000000"/>
                          </a:solidFill>
                          <a:effectLst/>
                          <a:latin typeface="Times New Roman" panose="02020603050405020304" pitchFamily="18" charset="0"/>
                        </a:rPr>
                        <a:t> </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dirty="0">
                          <a:solidFill>
                            <a:srgbClr val="000000"/>
                          </a:solidFill>
                          <a:effectLst/>
                          <a:latin typeface="Times New Roman" panose="02020603050405020304" pitchFamily="18" charset="0"/>
                        </a:rPr>
                        <a:t>13</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dirty="0">
                          <a:solidFill>
                            <a:srgbClr val="000000"/>
                          </a:solidFill>
                          <a:effectLst/>
                          <a:latin typeface="Times New Roman" panose="02020603050405020304" pitchFamily="18" charset="0"/>
                        </a:rPr>
                        <a:t> </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dirty="0">
                          <a:solidFill>
                            <a:srgbClr val="000000"/>
                          </a:solidFill>
                          <a:effectLst/>
                          <a:latin typeface="Times New Roman" panose="02020603050405020304" pitchFamily="18" charset="0"/>
                        </a:rPr>
                        <a:t> </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378776582"/>
                  </a:ext>
                </a:extLst>
              </a:tr>
              <a:tr h="171310">
                <a:tc>
                  <a:txBody>
                    <a:bodyPr/>
                    <a:lstStyle/>
                    <a:p>
                      <a:pPr algn="l" fontAlgn="t"/>
                      <a:r>
                        <a:rPr lang="ru-RU" sz="1050" b="0" i="0" u="none" strike="noStrike" dirty="0">
                          <a:solidFill>
                            <a:srgbClr val="000000"/>
                          </a:solidFill>
                          <a:effectLst/>
                          <a:latin typeface="Times New Roman" panose="02020603050405020304" pitchFamily="18" charset="0"/>
                        </a:rPr>
                        <a:t>Формирование предметных и </a:t>
                      </a:r>
                      <a:r>
                        <a:rPr lang="ru-RU" sz="1050" b="0" i="0" u="none" strike="noStrike" dirty="0" err="1">
                          <a:solidFill>
                            <a:srgbClr val="000000"/>
                          </a:solidFill>
                          <a:effectLst/>
                          <a:latin typeface="Times New Roman" panose="02020603050405020304" pitchFamily="18" charset="0"/>
                        </a:rPr>
                        <a:t>метапредметных</a:t>
                      </a:r>
                      <a:r>
                        <a:rPr lang="ru-RU" sz="1050" b="0" i="0" u="none" strike="noStrike" dirty="0">
                          <a:solidFill>
                            <a:srgbClr val="000000"/>
                          </a:solidFill>
                          <a:effectLst/>
                          <a:latin typeface="Times New Roman" panose="02020603050405020304" pitchFamily="18" charset="0"/>
                        </a:rPr>
                        <a:t> результатов на уроках </a:t>
                      </a:r>
                      <a:r>
                        <a:rPr lang="ru-RU" sz="1050" b="1" i="0" u="none" strike="noStrike" dirty="0">
                          <a:solidFill>
                            <a:srgbClr val="000000"/>
                          </a:solidFill>
                          <a:effectLst/>
                          <a:latin typeface="Times New Roman" panose="02020603050405020304" pitchFamily="18" charset="0"/>
                        </a:rPr>
                        <a:t>английского языка</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a:solidFill>
                            <a:srgbClr val="000000"/>
                          </a:solidFill>
                          <a:effectLst/>
                          <a:latin typeface="Times New Roman" panose="02020603050405020304" pitchFamily="18" charset="0"/>
                        </a:rPr>
                        <a:t> </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a:solidFill>
                            <a:srgbClr val="000000"/>
                          </a:solidFill>
                          <a:effectLst/>
                          <a:latin typeface="Times New Roman" panose="02020603050405020304" pitchFamily="18" charset="0"/>
                        </a:rPr>
                        <a:t>26</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a:solidFill>
                            <a:srgbClr val="000000"/>
                          </a:solidFill>
                          <a:effectLst/>
                          <a:latin typeface="Times New Roman" panose="02020603050405020304" pitchFamily="18" charset="0"/>
                        </a:rPr>
                        <a:t> </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dirty="0">
                          <a:solidFill>
                            <a:srgbClr val="000000"/>
                          </a:solidFill>
                          <a:effectLst/>
                          <a:latin typeface="Times New Roman" panose="02020603050405020304" pitchFamily="18" charset="0"/>
                        </a:rPr>
                        <a:t> </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dirty="0">
                          <a:solidFill>
                            <a:srgbClr val="000000"/>
                          </a:solidFill>
                          <a:effectLst/>
                          <a:latin typeface="Times New Roman" panose="02020603050405020304" pitchFamily="18" charset="0"/>
                        </a:rPr>
                        <a:t> </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430017167"/>
                  </a:ext>
                </a:extLst>
              </a:tr>
              <a:tr h="171310">
                <a:tc>
                  <a:txBody>
                    <a:bodyPr/>
                    <a:lstStyle/>
                    <a:p>
                      <a:pPr algn="l" fontAlgn="t"/>
                      <a:r>
                        <a:rPr lang="ru-RU" sz="1050" b="0" i="0" u="none" strike="noStrike" dirty="0">
                          <a:solidFill>
                            <a:srgbClr val="000000"/>
                          </a:solidFill>
                          <a:effectLst/>
                          <a:latin typeface="Times New Roman" panose="02020603050405020304" pitchFamily="18" charset="0"/>
                        </a:rPr>
                        <a:t>Формирование социокультурного опыта </a:t>
                      </a:r>
                      <a:r>
                        <a:rPr lang="ru-RU" sz="1050" b="1" i="0" u="none" strike="noStrike" dirty="0">
                          <a:solidFill>
                            <a:srgbClr val="000000"/>
                          </a:solidFill>
                          <a:effectLst/>
                          <a:latin typeface="Times New Roman" panose="02020603050405020304" pitchFamily="18" charset="0"/>
                        </a:rPr>
                        <a:t>дошкольника </a:t>
                      </a:r>
                      <a:r>
                        <a:rPr lang="ru-RU" sz="1050" b="0" i="0" u="none" strike="noStrike" dirty="0">
                          <a:solidFill>
                            <a:srgbClr val="000000"/>
                          </a:solidFill>
                          <a:effectLst/>
                          <a:latin typeface="Times New Roman" panose="02020603050405020304" pitchFamily="18" charset="0"/>
                        </a:rPr>
                        <a:t>как фактора его успешной социализации</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dirty="0">
                          <a:solidFill>
                            <a:srgbClr val="000000"/>
                          </a:solidFill>
                          <a:effectLst/>
                          <a:latin typeface="Times New Roman" panose="02020603050405020304" pitchFamily="18" charset="0"/>
                        </a:rPr>
                        <a:t>8</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dirty="0">
                          <a:solidFill>
                            <a:srgbClr val="000000"/>
                          </a:solidFill>
                          <a:effectLst/>
                          <a:latin typeface="Times New Roman" panose="02020603050405020304" pitchFamily="18" charset="0"/>
                        </a:rPr>
                        <a:t> </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dirty="0">
                          <a:solidFill>
                            <a:srgbClr val="000000"/>
                          </a:solidFill>
                          <a:effectLst/>
                          <a:latin typeface="Times New Roman" panose="02020603050405020304" pitchFamily="18" charset="0"/>
                        </a:rPr>
                        <a:t> </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dirty="0">
                          <a:solidFill>
                            <a:srgbClr val="000000"/>
                          </a:solidFill>
                          <a:effectLst/>
                          <a:latin typeface="Times New Roman" panose="02020603050405020304" pitchFamily="18" charset="0"/>
                        </a:rPr>
                        <a:t> </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50" b="0" i="0" u="none" strike="noStrike" dirty="0">
                          <a:solidFill>
                            <a:srgbClr val="000000"/>
                          </a:solidFill>
                          <a:effectLst/>
                          <a:latin typeface="Times New Roman" panose="02020603050405020304" pitchFamily="18" charset="0"/>
                        </a:rPr>
                        <a:t> </a:t>
                      </a:r>
                    </a:p>
                  </a:txBody>
                  <a:tcPr marL="5353" marR="5353" marT="535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319437891"/>
                  </a:ext>
                </a:extLst>
              </a:tr>
            </a:tbl>
          </a:graphicData>
        </a:graphic>
      </p:graphicFrame>
      <p:sp>
        <p:nvSpPr>
          <p:cNvPr id="6" name="Прямоугольник 5"/>
          <p:cNvSpPr/>
          <p:nvPr/>
        </p:nvSpPr>
        <p:spPr>
          <a:xfrm>
            <a:off x="1475656" y="26986"/>
            <a:ext cx="6912768" cy="369332"/>
          </a:xfrm>
          <a:prstGeom prst="rect">
            <a:avLst/>
          </a:prstGeom>
        </p:spPr>
        <p:txBody>
          <a:bodyPr wrap="square">
            <a:spAutoFit/>
          </a:bodyPr>
          <a:lstStyle/>
          <a:p>
            <a:pPr lvl="0" algn="ctr"/>
            <a:r>
              <a:rPr lang="ru-RU" b="1" dirty="0" smtClean="0">
                <a:solidFill>
                  <a:srgbClr val="C00000"/>
                </a:solidFill>
                <a:latin typeface="Garamond" panose="02020404030301010803" pitchFamily="18" charset="0"/>
                <a:ea typeface="+mj-ea"/>
                <a:cs typeface="Times New Roman" panose="02020603050405020304" pitchFamily="18" charset="0"/>
              </a:rPr>
              <a:t>Актуальные темы в рамках </a:t>
            </a:r>
            <a:r>
              <a:rPr lang="ru-RU" b="1" dirty="0" smtClean="0">
                <a:solidFill>
                  <a:srgbClr val="0070C0"/>
                </a:solidFill>
                <a:latin typeface="Garamond" panose="02020404030301010803" pitchFamily="18" charset="0"/>
                <a:ea typeface="+mj-ea"/>
                <a:cs typeface="Times New Roman" panose="02020603050405020304" pitchFamily="18" charset="0"/>
              </a:rPr>
              <a:t>внебюджетного обучения </a:t>
            </a:r>
            <a:r>
              <a:rPr lang="ru-RU" b="1" dirty="0" smtClean="0">
                <a:solidFill>
                  <a:srgbClr val="C00000"/>
                </a:solidFill>
                <a:latin typeface="Garamond" panose="02020404030301010803" pitchFamily="18" charset="0"/>
                <a:ea typeface="+mj-ea"/>
                <a:cs typeface="Times New Roman" panose="02020603050405020304" pitchFamily="18" charset="0"/>
              </a:rPr>
              <a:t>в 2019 году</a:t>
            </a:r>
            <a:endParaRPr lang="ru-RU" b="1" dirty="0">
              <a:solidFill>
                <a:srgbClr val="C00000"/>
              </a:solidFill>
              <a:latin typeface="Garamond" panose="02020404030301010803" pitchFamily="18" charset="0"/>
              <a:ea typeface="+mj-ea"/>
              <a:cs typeface="Times New Roman" panose="02020603050405020304" pitchFamily="18" charset="0"/>
            </a:endParaRPr>
          </a:p>
        </p:txBody>
      </p:sp>
      <p:pic>
        <p:nvPicPr>
          <p:cNvPr id="5" name="Picture 6" descr="http://aksubayevo.ru/images/uploads/news/2018/4/27/1196c3f59c37977c9cec81ac355e0df1_XL.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6554" t="10591" r="22009" b="36450"/>
          <a:stretch/>
        </p:blipFill>
        <p:spPr bwMode="auto">
          <a:xfrm>
            <a:off x="8314345" y="0"/>
            <a:ext cx="833289" cy="555526"/>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863080" y="4299942"/>
            <a:ext cx="8280920" cy="246221"/>
          </a:xfrm>
          <a:prstGeom prst="rect">
            <a:avLst/>
          </a:prstGeom>
        </p:spPr>
        <p:txBody>
          <a:bodyPr wrap="square">
            <a:spAutoFit/>
          </a:bodyPr>
          <a:lstStyle/>
          <a:p>
            <a:pPr algn="just"/>
            <a:r>
              <a:rPr lang="ru-RU" sz="1000" dirty="0" smtClean="0">
                <a:solidFill>
                  <a:srgbClr val="0070C0"/>
                </a:solidFill>
                <a:latin typeface="Times New Roman" panose="02020603050405020304" pitchFamily="18" charset="0"/>
                <a:ea typeface="Times New Roman" panose="02020603050405020304" pitchFamily="18" charset="0"/>
              </a:rPr>
              <a:t>"</a:t>
            </a:r>
            <a:endParaRPr lang="ru-RU" sz="1000" dirty="0">
              <a:solidFill>
                <a:srgbClr val="0070C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949578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B19B0651-EE4F-4900-A07F-96A6BFA9D0F0}" type="slidenum">
              <a:rPr lang="ru-RU" smtClean="0"/>
              <a:pPr/>
              <a:t>15</a:t>
            </a:fld>
            <a:endParaRPr lang="ru-RU" dirty="0"/>
          </a:p>
        </p:txBody>
      </p:sp>
      <p:sp>
        <p:nvSpPr>
          <p:cNvPr id="3" name="Rectangle 1"/>
          <p:cNvSpPr>
            <a:spLocks noChangeArrowheads="1"/>
          </p:cNvSpPr>
          <p:nvPr/>
        </p:nvSpPr>
        <p:spPr bwMode="auto">
          <a:xfrm>
            <a:off x="297124" y="99741"/>
            <a:ext cx="803457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indent="450850" algn="ctr"/>
            <a:r>
              <a:rPr lang="ru-RU" b="1" dirty="0" smtClean="0">
                <a:solidFill>
                  <a:srgbClr val="C00000"/>
                </a:solidFill>
                <a:latin typeface="Garamond" panose="02020404030301010803" pitchFamily="18" charset="0"/>
                <a:ea typeface="+mj-ea"/>
                <a:cs typeface="Times New Roman" panose="02020603050405020304" pitchFamily="18" charset="0"/>
              </a:rPr>
              <a:t>Повышение квалификации на внебюджетной основе </a:t>
            </a:r>
            <a:r>
              <a:rPr lang="ru-RU" sz="1400" b="1" dirty="0" smtClean="0">
                <a:solidFill>
                  <a:srgbClr val="C00000"/>
                </a:solidFill>
                <a:latin typeface="Garamond" panose="02020404030301010803" pitchFamily="18" charset="0"/>
                <a:ea typeface="+mj-ea"/>
                <a:cs typeface="Times New Roman" panose="02020603050405020304" pitchFamily="18" charset="0"/>
              </a:rPr>
              <a:t>(другие организации</a:t>
            </a:r>
            <a:r>
              <a:rPr lang="ru-RU" b="1" dirty="0" smtClean="0">
                <a:solidFill>
                  <a:srgbClr val="C00000"/>
                </a:solidFill>
                <a:latin typeface="Garamond" panose="02020404030301010803" pitchFamily="18" charset="0"/>
                <a:ea typeface="+mj-ea"/>
                <a:cs typeface="Times New Roman" panose="02020603050405020304" pitchFamily="18" charset="0"/>
              </a:rPr>
              <a:t>)</a:t>
            </a:r>
            <a:endParaRPr lang="ru-RU" b="1" dirty="0">
              <a:solidFill>
                <a:srgbClr val="C00000"/>
              </a:solidFill>
              <a:latin typeface="Garamond" panose="02020404030301010803" pitchFamily="18" charset="0"/>
              <a:ea typeface="+mj-ea"/>
              <a:cs typeface="Times New Roman" panose="02020603050405020304" pitchFamily="18" charset="0"/>
            </a:endParaRPr>
          </a:p>
        </p:txBody>
      </p:sp>
      <p:sp>
        <p:nvSpPr>
          <p:cNvPr id="4" name="Прямоугольник 3"/>
          <p:cNvSpPr/>
          <p:nvPr/>
        </p:nvSpPr>
        <p:spPr>
          <a:xfrm>
            <a:off x="1416086" y="699542"/>
            <a:ext cx="6900330" cy="3754874"/>
          </a:xfrm>
          <a:prstGeom prst="rect">
            <a:avLst/>
          </a:prstGeom>
        </p:spPr>
        <p:txBody>
          <a:bodyPr wrap="square">
            <a:spAutoFit/>
          </a:bodyPr>
          <a:lstStyle/>
          <a:p>
            <a:pPr algn="just"/>
            <a:r>
              <a:rPr lang="ru-RU" sz="1600" dirty="0" smtClean="0">
                <a:latin typeface="Times New Roman" panose="02020603050405020304" pitchFamily="18" charset="0"/>
                <a:ea typeface="Times New Roman" panose="02020603050405020304" pitchFamily="18" charset="0"/>
              </a:rPr>
              <a:t>Педагогический университет «Первое сентября» </a:t>
            </a:r>
          </a:p>
          <a:p>
            <a:pPr algn="just"/>
            <a:r>
              <a:rPr lang="ru-RU" sz="1600" dirty="0" smtClean="0">
                <a:latin typeface="Times New Roman" panose="02020603050405020304" pitchFamily="18" charset="0"/>
                <a:ea typeface="Times New Roman" panose="02020603050405020304" pitchFamily="18" charset="0"/>
              </a:rPr>
              <a:t>АНО ДПО «Волгоградский институт профессионального роста»</a:t>
            </a:r>
          </a:p>
          <a:p>
            <a:pPr algn="just"/>
            <a:r>
              <a:rPr lang="ru-RU" sz="1600" dirty="0" smtClean="0">
                <a:latin typeface="Times New Roman" panose="02020603050405020304" pitchFamily="18" charset="0"/>
                <a:ea typeface="Times New Roman" panose="02020603050405020304" pitchFamily="18" charset="0"/>
              </a:rPr>
              <a:t>АНО ДПО "</a:t>
            </a:r>
            <a:r>
              <a:rPr lang="ru-RU" sz="1600" dirty="0" err="1" smtClean="0">
                <a:latin typeface="Times New Roman" panose="02020603050405020304" pitchFamily="18" charset="0"/>
                <a:ea typeface="Times New Roman" panose="02020603050405020304" pitchFamily="18" charset="0"/>
              </a:rPr>
              <a:t>ФИПКиП</a:t>
            </a:r>
            <a:r>
              <a:rPr lang="ru-RU" sz="1600" dirty="0" smtClean="0">
                <a:latin typeface="Times New Roman" panose="02020603050405020304" pitchFamily="18" charset="0"/>
                <a:ea typeface="Times New Roman" panose="02020603050405020304" pitchFamily="18" charset="0"/>
              </a:rPr>
              <a:t>»</a:t>
            </a:r>
          </a:p>
          <a:p>
            <a:pPr algn="just"/>
            <a:r>
              <a:rPr lang="ru-RU" sz="1600" dirty="0" smtClean="0">
                <a:latin typeface="Times New Roman" panose="02020603050405020304" pitchFamily="18" charset="0"/>
                <a:ea typeface="Times New Roman" panose="02020603050405020304" pitchFamily="18" charset="0"/>
              </a:rPr>
              <a:t>АНПОО «Арский гуманитарно-технический техникум»</a:t>
            </a:r>
          </a:p>
          <a:p>
            <a:pPr algn="just"/>
            <a:r>
              <a:rPr lang="ru-RU" sz="1600" dirty="0" smtClean="0">
                <a:latin typeface="Times New Roman" panose="02020603050405020304" pitchFamily="18" charset="0"/>
                <a:ea typeface="Times New Roman" panose="02020603050405020304" pitchFamily="18" charset="0"/>
              </a:rPr>
              <a:t>НОУ ДПО «Экспертно-методический центр» </a:t>
            </a:r>
          </a:p>
          <a:p>
            <a:pPr algn="just"/>
            <a:r>
              <a:rPr lang="ru-RU" sz="1600" dirty="0" smtClean="0">
                <a:latin typeface="Times New Roman" panose="02020603050405020304" pitchFamily="18" charset="0"/>
                <a:ea typeface="Times New Roman" panose="02020603050405020304" pitchFamily="18" charset="0"/>
              </a:rPr>
              <a:t>ООО «</a:t>
            </a:r>
            <a:r>
              <a:rPr lang="ru-RU" sz="1600" dirty="0" err="1" smtClean="0">
                <a:latin typeface="Times New Roman" panose="02020603050405020304" pitchFamily="18" charset="0"/>
                <a:ea typeface="Times New Roman" panose="02020603050405020304" pitchFamily="18" charset="0"/>
              </a:rPr>
              <a:t>Инфоурок</a:t>
            </a:r>
            <a:r>
              <a:rPr lang="ru-RU" sz="1600" dirty="0" smtClean="0">
                <a:latin typeface="Times New Roman" panose="02020603050405020304" pitchFamily="18" charset="0"/>
                <a:ea typeface="Times New Roman" panose="02020603050405020304" pitchFamily="18" charset="0"/>
              </a:rPr>
              <a:t>»</a:t>
            </a:r>
          </a:p>
          <a:p>
            <a:pPr algn="just"/>
            <a:r>
              <a:rPr lang="ru-RU" sz="1600" dirty="0" smtClean="0">
                <a:latin typeface="Times New Roman" panose="02020603050405020304" pitchFamily="18" charset="0"/>
                <a:ea typeface="Times New Roman" panose="02020603050405020304" pitchFamily="18" charset="0"/>
              </a:rPr>
              <a:t>ООО «ЦНОИ» </a:t>
            </a:r>
          </a:p>
          <a:p>
            <a:pPr algn="just"/>
            <a:r>
              <a:rPr lang="ru-RU" sz="1600" dirty="0" smtClean="0">
                <a:latin typeface="Times New Roman" panose="02020603050405020304" pitchFamily="18" charset="0"/>
                <a:ea typeface="Times New Roman" panose="02020603050405020304" pitchFamily="18" charset="0"/>
              </a:rPr>
              <a:t>ООО «ЦРП»</a:t>
            </a:r>
          </a:p>
          <a:p>
            <a:pPr algn="just"/>
            <a:r>
              <a:rPr lang="ru-RU" sz="1600" dirty="0" smtClean="0">
                <a:latin typeface="Times New Roman" panose="02020603050405020304" pitchFamily="18" charset="0"/>
                <a:ea typeface="Times New Roman" panose="02020603050405020304" pitchFamily="18" charset="0"/>
              </a:rPr>
              <a:t>ООО СП «Содружество»</a:t>
            </a:r>
          </a:p>
          <a:p>
            <a:pPr algn="just"/>
            <a:r>
              <a:rPr lang="ru-RU" sz="1600" dirty="0" smtClean="0">
                <a:latin typeface="Times New Roman" panose="02020603050405020304" pitchFamily="18" charset="0"/>
                <a:ea typeface="Times New Roman" panose="02020603050405020304" pitchFamily="18" charset="0"/>
              </a:rPr>
              <a:t>ООО Учебный центр «Профессионал» </a:t>
            </a:r>
          </a:p>
          <a:p>
            <a:pPr algn="just"/>
            <a:r>
              <a:rPr lang="ru-RU" sz="1600" dirty="0" smtClean="0">
                <a:latin typeface="Times New Roman" panose="02020603050405020304" pitchFamily="18" charset="0"/>
                <a:ea typeface="Times New Roman" panose="02020603050405020304" pitchFamily="18" charset="0"/>
              </a:rPr>
              <a:t>Столичный Учебный Центр </a:t>
            </a:r>
          </a:p>
          <a:p>
            <a:pPr algn="just"/>
            <a:r>
              <a:rPr lang="ru-RU" sz="1600" dirty="0" smtClean="0">
                <a:latin typeface="Times New Roman" panose="02020603050405020304" pitchFamily="18" charset="0"/>
                <a:ea typeface="Times New Roman" panose="02020603050405020304" pitchFamily="18" charset="0"/>
              </a:rPr>
              <a:t>ООО ФГАУ «ФНФРО»</a:t>
            </a:r>
          </a:p>
          <a:p>
            <a:pPr algn="just"/>
            <a:r>
              <a:rPr lang="ru-RU" sz="1600" dirty="0" smtClean="0">
                <a:latin typeface="Times New Roman" panose="02020603050405020304" pitchFamily="18" charset="0"/>
                <a:ea typeface="Times New Roman" panose="02020603050405020304" pitchFamily="18" charset="0"/>
              </a:rPr>
              <a:t>ФГБОУ ВО Томский государственный педагогический университет</a:t>
            </a:r>
          </a:p>
          <a:p>
            <a:pPr algn="just"/>
            <a:r>
              <a:rPr lang="ru-RU" sz="1600" dirty="0" smtClean="0">
                <a:latin typeface="Times New Roman" panose="02020603050405020304" pitchFamily="18" charset="0"/>
                <a:ea typeface="Times New Roman" panose="02020603050405020304" pitchFamily="18" charset="0"/>
              </a:rPr>
              <a:t>ЧОУ ДПО «</a:t>
            </a:r>
            <a:r>
              <a:rPr lang="ru-RU" sz="1600" dirty="0" err="1" smtClean="0">
                <a:latin typeface="Times New Roman" panose="02020603050405020304" pitchFamily="18" charset="0"/>
                <a:ea typeface="Times New Roman" panose="02020603050405020304" pitchFamily="18" charset="0"/>
              </a:rPr>
              <a:t>АБиУС</a:t>
            </a:r>
            <a:r>
              <a:rPr lang="ru-RU" sz="1600" dirty="0" smtClean="0">
                <a:latin typeface="Times New Roman" panose="02020603050405020304" pitchFamily="18" charset="0"/>
                <a:ea typeface="Times New Roman" panose="02020603050405020304" pitchFamily="18" charset="0"/>
              </a:rPr>
              <a:t>»</a:t>
            </a:r>
          </a:p>
          <a:p>
            <a:endParaRPr lang="ru-RU" sz="1400" dirty="0">
              <a:solidFill>
                <a:schemeClr val="tx2">
                  <a:lumMod val="75000"/>
                </a:schemeClr>
              </a:solidFill>
              <a:latin typeface="Times New Roman" panose="02020603050405020304" pitchFamily="18" charset="0"/>
              <a:ea typeface="Calibri" panose="020F0502020204030204" pitchFamily="34" charset="0"/>
            </a:endParaRPr>
          </a:p>
        </p:txBody>
      </p:sp>
      <p:pic>
        <p:nvPicPr>
          <p:cNvPr id="6" name="Picture 6" descr="http://aksubayevo.ru/images/uploads/news/2018/4/27/1196c3f59c37977c9cec81ac355e0df1_XL.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6554" t="10591" r="22009" b="36450"/>
          <a:stretch/>
        </p:blipFill>
        <p:spPr bwMode="auto">
          <a:xfrm>
            <a:off x="8314345" y="0"/>
            <a:ext cx="833289" cy="555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08812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B19B0651-EE4F-4900-A07F-96A6BFA9D0F0}" type="slidenum">
              <a:rPr lang="ru-RU" smtClean="0"/>
              <a:pPr/>
              <a:t>16</a:t>
            </a:fld>
            <a:endParaRPr lang="ru-RU" dirty="0"/>
          </a:p>
        </p:txBody>
      </p:sp>
      <p:sp>
        <p:nvSpPr>
          <p:cNvPr id="3" name="Объект 2"/>
          <p:cNvSpPr txBox="1">
            <a:spLocks/>
          </p:cNvSpPr>
          <p:nvPr/>
        </p:nvSpPr>
        <p:spPr>
          <a:xfrm>
            <a:off x="1163864" y="75252"/>
            <a:ext cx="6912768" cy="405021"/>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ct val="0"/>
              </a:spcBef>
              <a:buFont typeface="Arial" pitchFamily="34" charset="0"/>
              <a:buNone/>
            </a:pPr>
            <a:r>
              <a:rPr lang="ru-RU" sz="1800" b="1" dirty="0" smtClean="0">
                <a:solidFill>
                  <a:srgbClr val="C00000"/>
                </a:solidFill>
                <a:latin typeface="Garamond" panose="02020404030301010803" pitchFamily="18" charset="0"/>
                <a:ea typeface="+mj-ea"/>
                <a:cs typeface="Times New Roman" panose="02020603050405020304" pitchFamily="18" charset="0"/>
              </a:rPr>
              <a:t>Дополнительные курсы ПК в 2019 году </a:t>
            </a:r>
            <a:r>
              <a:rPr lang="ru-RU" sz="1800" b="1" dirty="0" smtClean="0">
                <a:solidFill>
                  <a:srgbClr val="0070C0"/>
                </a:solidFill>
                <a:latin typeface="Garamond" panose="02020404030301010803" pitchFamily="18" charset="0"/>
                <a:ea typeface="+mj-ea"/>
                <a:cs typeface="Times New Roman" panose="02020603050405020304" pitchFamily="18" charset="0"/>
              </a:rPr>
              <a:t>(вне </a:t>
            </a:r>
            <a:r>
              <a:rPr lang="ru-RU" sz="1800" b="1" dirty="0" err="1" smtClean="0">
                <a:solidFill>
                  <a:srgbClr val="0070C0"/>
                </a:solidFill>
                <a:latin typeface="Garamond" panose="02020404030301010803" pitchFamily="18" charset="0"/>
                <a:ea typeface="+mj-ea"/>
                <a:cs typeface="Times New Roman" panose="02020603050405020304" pitchFamily="18" charset="0"/>
              </a:rPr>
              <a:t>персон.модели</a:t>
            </a:r>
            <a:r>
              <a:rPr lang="ru-RU" sz="1800" b="1" dirty="0" smtClean="0">
                <a:solidFill>
                  <a:srgbClr val="0070C0"/>
                </a:solidFill>
                <a:latin typeface="Garamond" panose="02020404030301010803" pitchFamily="18" charset="0"/>
                <a:ea typeface="+mj-ea"/>
                <a:cs typeface="Times New Roman" panose="02020603050405020304" pitchFamily="18" charset="0"/>
              </a:rPr>
              <a:t>)</a:t>
            </a:r>
          </a:p>
        </p:txBody>
      </p:sp>
      <p:pic>
        <p:nvPicPr>
          <p:cNvPr id="4" name="Picture 6" descr="http://aksubayevo.ru/images/uploads/news/2018/4/27/1196c3f59c37977c9cec81ac355e0df1_XL.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6554" t="10591" r="22009" b="36450"/>
          <a:stretch/>
        </p:blipFill>
        <p:spPr bwMode="auto">
          <a:xfrm>
            <a:off x="8314345" y="0"/>
            <a:ext cx="833289" cy="55552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Таблица 4"/>
          <p:cNvGraphicFramePr>
            <a:graphicFrameLocks noGrp="1"/>
          </p:cNvGraphicFramePr>
          <p:nvPr>
            <p:extLst>
              <p:ext uri="{D42A27DB-BD31-4B8C-83A1-F6EECF244321}">
                <p14:modId xmlns:p14="http://schemas.microsoft.com/office/powerpoint/2010/main" val="3647927702"/>
              </p:ext>
            </p:extLst>
          </p:nvPr>
        </p:nvGraphicFramePr>
        <p:xfrm>
          <a:off x="1403648" y="503674"/>
          <a:ext cx="5760640" cy="4111532"/>
        </p:xfrm>
        <a:graphic>
          <a:graphicData uri="http://schemas.openxmlformats.org/drawingml/2006/table">
            <a:tbl>
              <a:tblPr/>
              <a:tblGrid>
                <a:gridCol w="2050837">
                  <a:extLst>
                    <a:ext uri="{9D8B030D-6E8A-4147-A177-3AD203B41FA5}">
                      <a16:colId xmlns:a16="http://schemas.microsoft.com/office/drawing/2014/main" xmlns="" val="3364510737"/>
                    </a:ext>
                  </a:extLst>
                </a:gridCol>
                <a:gridCol w="336922">
                  <a:extLst>
                    <a:ext uri="{9D8B030D-6E8A-4147-A177-3AD203B41FA5}">
                      <a16:colId xmlns:a16="http://schemas.microsoft.com/office/drawing/2014/main" xmlns="" val="997360409"/>
                    </a:ext>
                  </a:extLst>
                </a:gridCol>
                <a:gridCol w="270997">
                  <a:extLst>
                    <a:ext uri="{9D8B030D-6E8A-4147-A177-3AD203B41FA5}">
                      <a16:colId xmlns:a16="http://schemas.microsoft.com/office/drawing/2014/main" xmlns="" val="52116904"/>
                    </a:ext>
                  </a:extLst>
                </a:gridCol>
                <a:gridCol w="295417">
                  <a:extLst>
                    <a:ext uri="{9D8B030D-6E8A-4147-A177-3AD203B41FA5}">
                      <a16:colId xmlns:a16="http://schemas.microsoft.com/office/drawing/2014/main" xmlns="" val="2332022830"/>
                    </a:ext>
                  </a:extLst>
                </a:gridCol>
                <a:gridCol w="295417">
                  <a:extLst>
                    <a:ext uri="{9D8B030D-6E8A-4147-A177-3AD203B41FA5}">
                      <a16:colId xmlns:a16="http://schemas.microsoft.com/office/drawing/2014/main" xmlns="" val="3089051710"/>
                    </a:ext>
                  </a:extLst>
                </a:gridCol>
                <a:gridCol w="369272">
                  <a:extLst>
                    <a:ext uri="{9D8B030D-6E8A-4147-A177-3AD203B41FA5}">
                      <a16:colId xmlns:a16="http://schemas.microsoft.com/office/drawing/2014/main" xmlns="" val="2342969050"/>
                    </a:ext>
                  </a:extLst>
                </a:gridCol>
                <a:gridCol w="424615">
                  <a:extLst>
                    <a:ext uri="{9D8B030D-6E8A-4147-A177-3AD203B41FA5}">
                      <a16:colId xmlns:a16="http://schemas.microsoft.com/office/drawing/2014/main" xmlns="" val="933653071"/>
                    </a:ext>
                  </a:extLst>
                </a:gridCol>
                <a:gridCol w="387782">
                  <a:extLst>
                    <a:ext uri="{9D8B030D-6E8A-4147-A177-3AD203B41FA5}">
                      <a16:colId xmlns:a16="http://schemas.microsoft.com/office/drawing/2014/main" xmlns="" val="1762669863"/>
                    </a:ext>
                  </a:extLst>
                </a:gridCol>
                <a:gridCol w="284434">
                  <a:extLst>
                    <a:ext uri="{9D8B030D-6E8A-4147-A177-3AD203B41FA5}">
                      <a16:colId xmlns:a16="http://schemas.microsoft.com/office/drawing/2014/main" xmlns="" val="933572621"/>
                    </a:ext>
                  </a:extLst>
                </a:gridCol>
                <a:gridCol w="336922">
                  <a:extLst>
                    <a:ext uri="{9D8B030D-6E8A-4147-A177-3AD203B41FA5}">
                      <a16:colId xmlns:a16="http://schemas.microsoft.com/office/drawing/2014/main" xmlns="" val="1073468496"/>
                    </a:ext>
                  </a:extLst>
                </a:gridCol>
                <a:gridCol w="336922">
                  <a:extLst>
                    <a:ext uri="{9D8B030D-6E8A-4147-A177-3AD203B41FA5}">
                      <a16:colId xmlns:a16="http://schemas.microsoft.com/office/drawing/2014/main" xmlns="" val="122539730"/>
                    </a:ext>
                  </a:extLst>
                </a:gridCol>
                <a:gridCol w="371103">
                  <a:extLst>
                    <a:ext uri="{9D8B030D-6E8A-4147-A177-3AD203B41FA5}">
                      <a16:colId xmlns:a16="http://schemas.microsoft.com/office/drawing/2014/main" xmlns="" val="2248996266"/>
                    </a:ext>
                  </a:extLst>
                </a:gridCol>
              </a:tblGrid>
              <a:tr h="2016224">
                <a:tc>
                  <a:txBody>
                    <a:bodyPr/>
                    <a:lstStyle/>
                    <a:p>
                      <a:pPr algn="l" fontAlgn="b"/>
                      <a:r>
                        <a:rPr lang="ru-RU" sz="1100" b="0" i="0" u="none" strike="noStrike" dirty="0">
                          <a:solidFill>
                            <a:srgbClr val="000000"/>
                          </a:solidFill>
                          <a:effectLst/>
                          <a:latin typeface="Times New Roman" panose="02020603050405020304" pitchFamily="18" charset="0"/>
                        </a:rPr>
                        <a:t>Названия </a:t>
                      </a:r>
                      <a:r>
                        <a:rPr lang="ru-RU" sz="1100" b="0" i="0" u="none" strike="noStrike" dirty="0" smtClean="0">
                          <a:solidFill>
                            <a:srgbClr val="000000"/>
                          </a:solidFill>
                          <a:effectLst/>
                          <a:latin typeface="Times New Roman" panose="02020603050405020304" pitchFamily="18" charset="0"/>
                        </a:rPr>
                        <a:t>МР</a:t>
                      </a:r>
                      <a:endParaRPr lang="ru-RU" sz="1100" b="0" i="0" u="none" strike="noStrike" dirty="0">
                        <a:solidFill>
                          <a:srgbClr val="000000"/>
                        </a:solidFill>
                        <a:effectLst/>
                        <a:latin typeface="Times New Roman" panose="02020603050405020304" pitchFamily="18" charset="0"/>
                      </a:endParaRPr>
                    </a:p>
                  </a:txBody>
                  <a:tcPr marL="6969" marR="6969" marT="69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1100" b="0" i="0" u="none" strike="noStrike" dirty="0">
                          <a:solidFill>
                            <a:srgbClr val="000000"/>
                          </a:solidFill>
                          <a:effectLst/>
                          <a:latin typeface="Times New Roman" panose="02020603050405020304" pitchFamily="18" charset="0"/>
                        </a:rPr>
                        <a:t>Воспитатель</a:t>
                      </a:r>
                    </a:p>
                  </a:txBody>
                  <a:tcPr marL="6969" marR="6969" marT="6969"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1100" b="0" i="0" u="none" strike="noStrike" dirty="0">
                          <a:solidFill>
                            <a:srgbClr val="000000"/>
                          </a:solidFill>
                          <a:effectLst/>
                          <a:latin typeface="Times New Roman" panose="02020603050405020304" pitchFamily="18" charset="0"/>
                        </a:rPr>
                        <a:t>Директор</a:t>
                      </a:r>
                    </a:p>
                  </a:txBody>
                  <a:tcPr marL="6969" marR="6969" marT="6969"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1100" b="0" i="0" u="none" strike="noStrike" dirty="0">
                          <a:solidFill>
                            <a:srgbClr val="000000"/>
                          </a:solidFill>
                          <a:effectLst/>
                          <a:latin typeface="Times New Roman" panose="02020603050405020304" pitchFamily="18" charset="0"/>
                        </a:rPr>
                        <a:t>Заведующий</a:t>
                      </a:r>
                    </a:p>
                  </a:txBody>
                  <a:tcPr marL="6969" marR="6969" marT="6969"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1100" b="0" i="0" u="none" strike="noStrike" dirty="0">
                          <a:solidFill>
                            <a:srgbClr val="000000"/>
                          </a:solidFill>
                          <a:effectLst/>
                          <a:latin typeface="Times New Roman" panose="02020603050405020304" pitchFamily="18" charset="0"/>
                        </a:rPr>
                        <a:t>Заместитель директора</a:t>
                      </a:r>
                    </a:p>
                  </a:txBody>
                  <a:tcPr marL="6969" marR="6969" marT="6969"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1100" b="0" i="0" u="none" strike="noStrike" dirty="0">
                          <a:solidFill>
                            <a:srgbClr val="000000"/>
                          </a:solidFill>
                          <a:effectLst/>
                          <a:latin typeface="Times New Roman" panose="02020603050405020304" pitchFamily="18" charset="0"/>
                        </a:rPr>
                        <a:t>Инструктор по физической культуре</a:t>
                      </a:r>
                    </a:p>
                  </a:txBody>
                  <a:tcPr marL="6969" marR="6969" marT="6969"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1100" b="0" i="0" u="none" strike="noStrike" dirty="0">
                          <a:solidFill>
                            <a:srgbClr val="000000"/>
                          </a:solidFill>
                          <a:effectLst/>
                          <a:latin typeface="Times New Roman" panose="02020603050405020304" pitchFamily="18" charset="0"/>
                        </a:rPr>
                        <a:t>Педагог дополнительного образования</a:t>
                      </a:r>
                    </a:p>
                  </a:txBody>
                  <a:tcPr marL="6969" marR="6969" marT="6969"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1100" b="0" i="0" u="none" strike="noStrike" dirty="0" smtClean="0">
                          <a:solidFill>
                            <a:srgbClr val="000000"/>
                          </a:solidFill>
                          <a:effectLst/>
                          <a:latin typeface="Times New Roman" panose="02020603050405020304" pitchFamily="18" charset="0"/>
                        </a:rPr>
                        <a:t>Педагог-библиотекарь, педагог организатор</a:t>
                      </a:r>
                      <a:endParaRPr lang="ru-RU" sz="1100" b="0" i="0" u="none" strike="noStrike" dirty="0">
                        <a:solidFill>
                          <a:srgbClr val="000000"/>
                        </a:solidFill>
                        <a:effectLst/>
                        <a:latin typeface="Times New Roman" panose="02020603050405020304" pitchFamily="18" charset="0"/>
                      </a:endParaRPr>
                    </a:p>
                  </a:txBody>
                  <a:tcPr marL="6969" marR="6969" marT="6969"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1100" b="0" i="0" u="none" strike="noStrike" dirty="0">
                          <a:solidFill>
                            <a:srgbClr val="000000"/>
                          </a:solidFill>
                          <a:effectLst/>
                          <a:latin typeface="Times New Roman" panose="02020603050405020304" pitchFamily="18" charset="0"/>
                        </a:rPr>
                        <a:t>Учитель</a:t>
                      </a:r>
                    </a:p>
                  </a:txBody>
                  <a:tcPr marL="6969" marR="6969" marT="6969"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1100" b="0" i="0" u="none" strike="noStrike" dirty="0">
                          <a:solidFill>
                            <a:srgbClr val="000000"/>
                          </a:solidFill>
                          <a:effectLst/>
                          <a:latin typeface="Times New Roman" panose="02020603050405020304" pitchFamily="18" charset="0"/>
                        </a:rPr>
                        <a:t>Учитель-дефектолог</a:t>
                      </a:r>
                    </a:p>
                  </a:txBody>
                  <a:tcPr marL="6969" marR="6969" marT="6969"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1100" b="0" i="0" u="none" strike="noStrike" dirty="0">
                          <a:solidFill>
                            <a:srgbClr val="000000"/>
                          </a:solidFill>
                          <a:effectLst/>
                          <a:latin typeface="Times New Roman" panose="02020603050405020304" pitchFamily="18" charset="0"/>
                        </a:rPr>
                        <a:t>Должность не указана</a:t>
                      </a:r>
                    </a:p>
                  </a:txBody>
                  <a:tcPr marL="6969" marR="6969" marT="6969"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1100" b="0" i="0" u="none" strike="noStrike" dirty="0">
                          <a:solidFill>
                            <a:srgbClr val="000000"/>
                          </a:solidFill>
                          <a:effectLst/>
                          <a:latin typeface="Times New Roman" panose="02020603050405020304" pitchFamily="18" charset="0"/>
                        </a:rPr>
                        <a:t>Общий итог</a:t>
                      </a:r>
                    </a:p>
                  </a:txBody>
                  <a:tcPr marL="6969" marR="6969" marT="6969"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282840771"/>
                  </a:ext>
                </a:extLst>
              </a:tr>
              <a:tr h="150818">
                <a:tc>
                  <a:txBody>
                    <a:bodyPr/>
                    <a:lstStyle/>
                    <a:p>
                      <a:pPr algn="l" fontAlgn="t"/>
                      <a:r>
                        <a:rPr lang="ru-RU" sz="1100" b="0" i="0" u="none" strike="noStrike">
                          <a:solidFill>
                            <a:srgbClr val="000000"/>
                          </a:solidFill>
                          <a:effectLst/>
                          <a:latin typeface="Times New Roman" panose="02020603050405020304" pitchFamily="18" charset="0"/>
                        </a:rPr>
                        <a:t>Агрызский</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1</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6</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Times New Roman" panose="02020603050405020304" pitchFamily="18" charset="0"/>
                        </a:rPr>
                        <a:t>7</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162461006"/>
                  </a:ext>
                </a:extLst>
              </a:tr>
              <a:tr h="150818">
                <a:tc>
                  <a:txBody>
                    <a:bodyPr/>
                    <a:lstStyle/>
                    <a:p>
                      <a:pPr algn="l" fontAlgn="t"/>
                      <a:r>
                        <a:rPr lang="ru-RU" sz="1100" b="0" i="0" u="none" strike="noStrike">
                          <a:solidFill>
                            <a:srgbClr val="000000"/>
                          </a:solidFill>
                          <a:effectLst/>
                          <a:latin typeface="Times New Roman" panose="02020603050405020304" pitchFamily="18" charset="0"/>
                        </a:rPr>
                        <a:t>Альметьевский</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18</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5</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5</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4</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smtClean="0">
                          <a:solidFill>
                            <a:srgbClr val="000000"/>
                          </a:solidFill>
                          <a:effectLst/>
                          <a:latin typeface="Times New Roman" panose="02020603050405020304" pitchFamily="18" charset="0"/>
                        </a:rPr>
                        <a:t>2</a:t>
                      </a:r>
                      <a:r>
                        <a:rPr lang="ru-RU" sz="1100" b="0" i="0" u="none" strike="noStrike" dirty="0">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smtClean="0">
                          <a:solidFill>
                            <a:srgbClr val="000000"/>
                          </a:solidFill>
                          <a:effectLst/>
                          <a:latin typeface="Times New Roman" panose="02020603050405020304" pitchFamily="18" charset="0"/>
                        </a:rPr>
                        <a:t>47</a:t>
                      </a:r>
                      <a:endParaRPr lang="ru-RU" sz="1100" b="0" i="0" u="none" strike="noStrike" dirty="0">
                        <a:solidFill>
                          <a:srgbClr val="000000"/>
                        </a:solidFill>
                        <a:effectLst/>
                        <a:latin typeface="Times New Roman" panose="02020603050405020304" pitchFamily="18" charset="0"/>
                      </a:endParaRP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Times New Roman" panose="02020603050405020304" pitchFamily="18" charset="0"/>
                        </a:rPr>
                        <a:t>7</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6</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Times New Roman" panose="02020603050405020304" pitchFamily="18" charset="0"/>
                        </a:rPr>
                        <a:t>94</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131585912"/>
                  </a:ext>
                </a:extLst>
              </a:tr>
              <a:tr h="150818">
                <a:tc>
                  <a:txBody>
                    <a:bodyPr/>
                    <a:lstStyle/>
                    <a:p>
                      <a:pPr algn="l" fontAlgn="t"/>
                      <a:r>
                        <a:rPr lang="ru-RU" sz="1100" b="0" i="0" u="none" strike="noStrike">
                          <a:solidFill>
                            <a:srgbClr val="000000"/>
                          </a:solidFill>
                          <a:effectLst/>
                          <a:latin typeface="Times New Roman" panose="02020603050405020304" pitchFamily="18" charset="0"/>
                        </a:rPr>
                        <a:t>Арский</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4</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Times New Roman" panose="02020603050405020304" pitchFamily="18" charset="0"/>
                        </a:rPr>
                        <a:t>1</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Times New Roman" panose="02020603050405020304" pitchFamily="18" charset="0"/>
                        </a:rPr>
                        <a:t>5</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291362524"/>
                  </a:ext>
                </a:extLst>
              </a:tr>
              <a:tr h="150818">
                <a:tc>
                  <a:txBody>
                    <a:bodyPr/>
                    <a:lstStyle/>
                    <a:p>
                      <a:pPr algn="l" fontAlgn="t"/>
                      <a:r>
                        <a:rPr lang="ru-RU" sz="1100" b="0" i="0" u="none" strike="noStrike">
                          <a:solidFill>
                            <a:srgbClr val="000000"/>
                          </a:solidFill>
                          <a:effectLst/>
                          <a:latin typeface="Times New Roman" panose="02020603050405020304" pitchFamily="18" charset="0"/>
                        </a:rPr>
                        <a:t>Буинский</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Times New Roman" panose="02020603050405020304" pitchFamily="18" charset="0"/>
                        </a:rPr>
                        <a:t>3</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Times New Roman" panose="02020603050405020304" pitchFamily="18" charset="0"/>
                        </a:rPr>
                        <a:t>3</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67962584"/>
                  </a:ext>
                </a:extLst>
              </a:tr>
              <a:tr h="150818">
                <a:tc>
                  <a:txBody>
                    <a:bodyPr/>
                    <a:lstStyle/>
                    <a:p>
                      <a:pPr algn="l" fontAlgn="t"/>
                      <a:r>
                        <a:rPr lang="ru-RU" sz="1100" b="0" i="0" u="none" strike="noStrike">
                          <a:solidFill>
                            <a:srgbClr val="000000"/>
                          </a:solidFill>
                          <a:effectLst/>
                          <a:latin typeface="Times New Roman" panose="02020603050405020304" pitchFamily="18" charset="0"/>
                        </a:rPr>
                        <a:t>Верхнеуслонский</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Times New Roman" panose="02020603050405020304" pitchFamily="18" charset="0"/>
                        </a:rPr>
                        <a:t>4</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1</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Times New Roman" panose="02020603050405020304" pitchFamily="18" charset="0"/>
                        </a:rPr>
                        <a:t>5</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235889211"/>
                  </a:ext>
                </a:extLst>
              </a:tr>
              <a:tr h="150818">
                <a:tc>
                  <a:txBody>
                    <a:bodyPr/>
                    <a:lstStyle/>
                    <a:p>
                      <a:pPr algn="l" fontAlgn="t"/>
                      <a:r>
                        <a:rPr lang="ru-RU" sz="1100" b="0" i="0" u="none" strike="noStrike">
                          <a:solidFill>
                            <a:srgbClr val="000000"/>
                          </a:solidFill>
                          <a:effectLst/>
                          <a:latin typeface="Times New Roman" panose="02020603050405020304" pitchFamily="18" charset="0"/>
                        </a:rPr>
                        <a:t>Зеленодольский</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4</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1</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Times New Roman" panose="02020603050405020304" pitchFamily="18" charset="0"/>
                        </a:rPr>
                        <a:t>6</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Times New Roman" panose="02020603050405020304" pitchFamily="18" charset="0"/>
                        </a:rPr>
                        <a:t>11</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8422400"/>
                  </a:ext>
                </a:extLst>
              </a:tr>
              <a:tr h="150818">
                <a:tc>
                  <a:txBody>
                    <a:bodyPr/>
                    <a:lstStyle/>
                    <a:p>
                      <a:pPr algn="l" fontAlgn="t"/>
                      <a:r>
                        <a:rPr lang="ru-RU" sz="1100" b="0" i="0" u="none" strike="noStrike">
                          <a:solidFill>
                            <a:srgbClr val="000000"/>
                          </a:solidFill>
                          <a:effectLst/>
                          <a:latin typeface="Times New Roman" panose="02020603050405020304" pitchFamily="18" charset="0"/>
                        </a:rPr>
                        <a:t>Кукморский</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smtClean="0">
                          <a:solidFill>
                            <a:srgbClr val="000000"/>
                          </a:solidFill>
                          <a:effectLst/>
                          <a:latin typeface="Times New Roman" panose="02020603050405020304" pitchFamily="18" charset="0"/>
                        </a:rPr>
                        <a:t>13</a:t>
                      </a:r>
                      <a:endParaRPr lang="ru-RU" sz="1100" b="0" i="0" u="none" strike="noStrike" dirty="0">
                        <a:solidFill>
                          <a:srgbClr val="000000"/>
                        </a:solidFill>
                        <a:effectLst/>
                        <a:latin typeface="Times New Roman" panose="02020603050405020304" pitchFamily="18" charset="0"/>
                      </a:endParaRP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12</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2</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smtClean="0">
                          <a:solidFill>
                            <a:srgbClr val="000000"/>
                          </a:solidFill>
                          <a:effectLst/>
                          <a:latin typeface="Times New Roman" panose="02020603050405020304" pitchFamily="18" charset="0"/>
                        </a:rPr>
                        <a:t>19</a:t>
                      </a:r>
                      <a:endParaRPr lang="ru-RU" sz="1100" b="0" i="0" u="none" strike="noStrike" dirty="0">
                        <a:solidFill>
                          <a:srgbClr val="000000"/>
                        </a:solidFill>
                        <a:effectLst/>
                        <a:latin typeface="Times New Roman" panose="02020603050405020304" pitchFamily="18" charset="0"/>
                      </a:endParaRP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3</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2</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smtClean="0">
                          <a:solidFill>
                            <a:srgbClr val="000000"/>
                          </a:solidFill>
                          <a:effectLst/>
                          <a:latin typeface="Times New Roman" panose="02020603050405020304" pitchFamily="18" charset="0"/>
                        </a:rPr>
                        <a:t>68</a:t>
                      </a:r>
                      <a:endParaRPr lang="ru-RU" sz="1100" b="0" i="0" u="none" strike="noStrike" dirty="0">
                        <a:solidFill>
                          <a:srgbClr val="000000"/>
                        </a:solidFill>
                        <a:effectLst/>
                        <a:latin typeface="Times New Roman" panose="02020603050405020304" pitchFamily="18" charset="0"/>
                      </a:endParaRP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12</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Times New Roman" panose="02020603050405020304" pitchFamily="18" charset="0"/>
                        </a:rPr>
                        <a:t>131</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528099164"/>
                  </a:ext>
                </a:extLst>
              </a:tr>
              <a:tr h="150818">
                <a:tc>
                  <a:txBody>
                    <a:bodyPr/>
                    <a:lstStyle/>
                    <a:p>
                      <a:pPr algn="l" fontAlgn="t"/>
                      <a:r>
                        <a:rPr lang="ru-RU" sz="1100" b="0" i="0" u="none" strike="noStrike">
                          <a:solidFill>
                            <a:srgbClr val="000000"/>
                          </a:solidFill>
                          <a:effectLst/>
                          <a:latin typeface="Times New Roman" panose="02020603050405020304" pitchFamily="18" charset="0"/>
                        </a:rPr>
                        <a:t>Лаишевский</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2</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Times New Roman" panose="02020603050405020304" pitchFamily="18" charset="0"/>
                        </a:rPr>
                        <a:t>2</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885244248"/>
                  </a:ext>
                </a:extLst>
              </a:tr>
              <a:tr h="150818">
                <a:tc>
                  <a:txBody>
                    <a:bodyPr/>
                    <a:lstStyle/>
                    <a:p>
                      <a:pPr algn="l" fontAlgn="t"/>
                      <a:r>
                        <a:rPr lang="ru-RU" sz="1100" b="0" i="0" u="none" strike="noStrike">
                          <a:solidFill>
                            <a:srgbClr val="000000"/>
                          </a:solidFill>
                          <a:effectLst/>
                          <a:latin typeface="Times New Roman" panose="02020603050405020304" pitchFamily="18" charset="0"/>
                        </a:rPr>
                        <a:t>Мамадышский</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Times New Roman" panose="02020603050405020304" pitchFamily="18" charset="0"/>
                        </a:rPr>
                        <a:t>4</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Times New Roman" panose="02020603050405020304" pitchFamily="18" charset="0"/>
                        </a:rPr>
                        <a:t>3</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40</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17</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Times New Roman" panose="02020603050405020304" pitchFamily="18" charset="0"/>
                        </a:rPr>
                        <a:t>5</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Times New Roman" panose="02020603050405020304" pitchFamily="18" charset="0"/>
                        </a:rPr>
                        <a:t>69</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246097292"/>
                  </a:ext>
                </a:extLst>
              </a:tr>
              <a:tr h="150818">
                <a:tc>
                  <a:txBody>
                    <a:bodyPr/>
                    <a:lstStyle/>
                    <a:p>
                      <a:pPr algn="l" fontAlgn="t"/>
                      <a:r>
                        <a:rPr lang="ru-RU" sz="1100" b="0" i="0" u="none" strike="noStrike">
                          <a:solidFill>
                            <a:srgbClr val="000000"/>
                          </a:solidFill>
                          <a:effectLst/>
                          <a:latin typeface="Times New Roman" panose="02020603050405020304" pitchFamily="18" charset="0"/>
                        </a:rPr>
                        <a:t>Московский</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1</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1</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Times New Roman" panose="02020603050405020304" pitchFamily="18" charset="0"/>
                        </a:rPr>
                        <a:t>2</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524263473"/>
                  </a:ext>
                </a:extLst>
              </a:tr>
              <a:tr h="150818">
                <a:tc>
                  <a:txBody>
                    <a:bodyPr/>
                    <a:lstStyle/>
                    <a:p>
                      <a:pPr algn="l" fontAlgn="t"/>
                      <a:r>
                        <a:rPr lang="ru-RU" sz="1100" b="0" i="0" u="none" strike="noStrike">
                          <a:solidFill>
                            <a:srgbClr val="000000"/>
                          </a:solidFill>
                          <a:effectLst/>
                          <a:latin typeface="Times New Roman" panose="02020603050405020304" pitchFamily="18" charset="0"/>
                        </a:rPr>
                        <a:t>Набережные Челны</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Times New Roman" panose="02020603050405020304" pitchFamily="18" charset="0"/>
                        </a:rPr>
                        <a:t>2</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2</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1</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15</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24</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a:solidFill>
                            <a:srgbClr val="000000"/>
                          </a:solidFill>
                          <a:effectLst/>
                          <a:latin typeface="Times New Roman" panose="02020603050405020304" pitchFamily="18" charset="0"/>
                        </a:rPr>
                        <a:t> </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Times New Roman" panose="02020603050405020304" pitchFamily="18" charset="0"/>
                        </a:rPr>
                        <a:t>2</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0" i="0" u="none" strike="noStrike" dirty="0">
                          <a:solidFill>
                            <a:srgbClr val="000000"/>
                          </a:solidFill>
                          <a:effectLst/>
                          <a:latin typeface="Times New Roman" panose="02020603050405020304" pitchFamily="18" charset="0"/>
                        </a:rPr>
                        <a:t>46</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04710285"/>
                  </a:ext>
                </a:extLst>
              </a:tr>
              <a:tr h="150818">
                <a:tc>
                  <a:txBody>
                    <a:bodyPr/>
                    <a:lstStyle/>
                    <a:p>
                      <a:pPr algn="l" fontAlgn="t"/>
                      <a:r>
                        <a:rPr lang="ru-RU" sz="1100" b="1" i="0" u="none" strike="noStrike">
                          <a:solidFill>
                            <a:srgbClr val="000000"/>
                          </a:solidFill>
                          <a:effectLst/>
                          <a:latin typeface="Times New Roman" panose="02020603050405020304" pitchFamily="18" charset="0"/>
                        </a:rPr>
                        <a:t>Общий итог</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1" i="0" u="none" strike="noStrike" dirty="0" smtClean="0">
                          <a:solidFill>
                            <a:srgbClr val="000000"/>
                          </a:solidFill>
                          <a:effectLst/>
                          <a:latin typeface="Times New Roman" panose="02020603050405020304" pitchFamily="18" charset="0"/>
                        </a:rPr>
                        <a:t>45</a:t>
                      </a:r>
                      <a:endParaRPr lang="ru-RU" sz="1100" b="1" i="0" u="none" strike="noStrike" dirty="0">
                        <a:solidFill>
                          <a:srgbClr val="000000"/>
                        </a:solidFill>
                        <a:effectLst/>
                        <a:latin typeface="Times New Roman" panose="02020603050405020304" pitchFamily="18" charset="0"/>
                      </a:endParaRP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1" i="0" u="none" strike="noStrike">
                          <a:solidFill>
                            <a:srgbClr val="000000"/>
                          </a:solidFill>
                          <a:effectLst/>
                          <a:latin typeface="Times New Roman" panose="02020603050405020304" pitchFamily="18" charset="0"/>
                        </a:rPr>
                        <a:t>14</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1" i="0" u="none" strike="noStrike">
                          <a:solidFill>
                            <a:srgbClr val="000000"/>
                          </a:solidFill>
                          <a:effectLst/>
                          <a:latin typeface="Times New Roman" panose="02020603050405020304" pitchFamily="18" charset="0"/>
                        </a:rPr>
                        <a:t>7</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1" i="0" u="none" strike="noStrike" dirty="0">
                          <a:solidFill>
                            <a:srgbClr val="000000"/>
                          </a:solidFill>
                          <a:effectLst/>
                          <a:latin typeface="Times New Roman" panose="02020603050405020304" pitchFamily="18" charset="0"/>
                        </a:rPr>
                        <a:t>2</a:t>
                      </a:r>
                      <a:r>
                        <a:rPr lang="ru-RU" sz="1100" b="1" i="0" u="none" strike="noStrike" dirty="0" smtClean="0">
                          <a:solidFill>
                            <a:srgbClr val="000000"/>
                          </a:solidFill>
                          <a:effectLst/>
                          <a:latin typeface="Times New Roman" panose="02020603050405020304" pitchFamily="18" charset="0"/>
                        </a:rPr>
                        <a:t>4</a:t>
                      </a:r>
                      <a:endParaRPr lang="ru-RU" sz="1100" b="1" i="0" u="none" strike="noStrike" dirty="0">
                        <a:solidFill>
                          <a:srgbClr val="000000"/>
                        </a:solidFill>
                        <a:effectLst/>
                        <a:latin typeface="Times New Roman" panose="02020603050405020304" pitchFamily="18" charset="0"/>
                      </a:endParaRP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1" i="0" u="none" strike="noStrike">
                          <a:solidFill>
                            <a:srgbClr val="000000"/>
                          </a:solidFill>
                          <a:effectLst/>
                          <a:latin typeface="Times New Roman" panose="02020603050405020304" pitchFamily="18" charset="0"/>
                        </a:rPr>
                        <a:t>5</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1" i="0" u="none" strike="noStrike">
                          <a:solidFill>
                            <a:srgbClr val="000000"/>
                          </a:solidFill>
                          <a:effectLst/>
                          <a:latin typeface="Times New Roman" panose="02020603050405020304" pitchFamily="18" charset="0"/>
                        </a:rPr>
                        <a:t>62</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1" i="0" u="none" strike="noStrike" dirty="0">
                          <a:solidFill>
                            <a:srgbClr val="000000"/>
                          </a:solidFill>
                          <a:effectLst/>
                          <a:latin typeface="Times New Roman" panose="02020603050405020304" pitchFamily="18" charset="0"/>
                        </a:rPr>
                        <a:t>4</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1" i="0" u="none" strike="noStrike" dirty="0" smtClean="0">
                          <a:solidFill>
                            <a:srgbClr val="000000"/>
                          </a:solidFill>
                          <a:effectLst/>
                          <a:latin typeface="Times New Roman" panose="02020603050405020304" pitchFamily="18" charset="0"/>
                        </a:rPr>
                        <a:t>179</a:t>
                      </a:r>
                      <a:endParaRPr lang="ru-RU" sz="1100" b="1" i="0" u="none" strike="noStrike" dirty="0">
                        <a:solidFill>
                          <a:srgbClr val="000000"/>
                        </a:solidFill>
                        <a:effectLst/>
                        <a:latin typeface="Times New Roman" panose="02020603050405020304" pitchFamily="18" charset="0"/>
                      </a:endParaRP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1" i="0" u="none" strike="noStrike" dirty="0">
                          <a:solidFill>
                            <a:srgbClr val="000000"/>
                          </a:solidFill>
                          <a:effectLst/>
                          <a:latin typeface="Times New Roman" panose="02020603050405020304" pitchFamily="18" charset="0"/>
                        </a:rPr>
                        <a:t>7</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1" i="0" u="none" strike="noStrike" dirty="0" smtClean="0">
                          <a:solidFill>
                            <a:srgbClr val="000000"/>
                          </a:solidFill>
                          <a:effectLst/>
                          <a:latin typeface="Times New Roman" panose="02020603050405020304" pitchFamily="18" charset="0"/>
                        </a:rPr>
                        <a:t>26</a:t>
                      </a:r>
                      <a:endParaRPr lang="ru-RU" sz="1100" b="1" i="0" u="none" strike="noStrike" dirty="0">
                        <a:solidFill>
                          <a:srgbClr val="000000"/>
                        </a:solidFill>
                        <a:effectLst/>
                        <a:latin typeface="Times New Roman" panose="02020603050405020304" pitchFamily="18" charset="0"/>
                      </a:endParaRP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100" b="1" i="0" u="none" strike="noStrike" dirty="0">
                          <a:solidFill>
                            <a:srgbClr val="000000"/>
                          </a:solidFill>
                          <a:effectLst/>
                          <a:latin typeface="Times New Roman" panose="02020603050405020304" pitchFamily="18" charset="0"/>
                        </a:rPr>
                        <a:t>375</a:t>
                      </a:r>
                    </a:p>
                  </a:txBody>
                  <a:tcPr marL="6969" marR="6969" marT="69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215943435"/>
                  </a:ext>
                </a:extLst>
              </a:tr>
            </a:tbl>
          </a:graphicData>
        </a:graphic>
      </p:graphicFrame>
    </p:spTree>
    <p:extLst>
      <p:ext uri="{BB962C8B-B14F-4D97-AF65-F5344CB8AC3E}">
        <p14:creationId xmlns:p14="http://schemas.microsoft.com/office/powerpoint/2010/main" val="22156629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B19B0651-EE4F-4900-A07F-96A6BFA9D0F0}" type="slidenum">
              <a:rPr lang="ru-RU" smtClean="0"/>
              <a:pPr/>
              <a:t>17</a:t>
            </a:fld>
            <a:endParaRPr lang="ru-RU" dirty="0"/>
          </a:p>
        </p:txBody>
      </p:sp>
      <p:sp>
        <p:nvSpPr>
          <p:cNvPr id="3" name="Rectangle 1"/>
          <p:cNvSpPr>
            <a:spLocks noChangeArrowheads="1"/>
          </p:cNvSpPr>
          <p:nvPr/>
        </p:nvSpPr>
        <p:spPr bwMode="auto">
          <a:xfrm>
            <a:off x="1238879" y="99741"/>
            <a:ext cx="615104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indent="450850" algn="ctr"/>
            <a:r>
              <a:rPr lang="ru-RU" b="1" dirty="0" smtClean="0">
                <a:solidFill>
                  <a:srgbClr val="C00000"/>
                </a:solidFill>
                <a:latin typeface="Garamond" panose="02020404030301010803" pitchFamily="18" charset="0"/>
                <a:ea typeface="+mj-ea"/>
                <a:cs typeface="Times New Roman" panose="02020603050405020304" pitchFamily="18" charset="0"/>
              </a:rPr>
              <a:t>Электронный документ о повышении квалификации</a:t>
            </a:r>
            <a:endParaRPr lang="ru-RU" b="1" dirty="0">
              <a:solidFill>
                <a:srgbClr val="C00000"/>
              </a:solidFill>
              <a:latin typeface="Garamond" panose="02020404030301010803" pitchFamily="18" charset="0"/>
              <a:ea typeface="+mj-ea"/>
              <a:cs typeface="Times New Roman" panose="02020603050405020304" pitchFamily="18" charset="0"/>
            </a:endParaRPr>
          </a:p>
        </p:txBody>
      </p:sp>
      <p:sp>
        <p:nvSpPr>
          <p:cNvPr id="4" name="Прямоугольник 3"/>
          <p:cNvSpPr/>
          <p:nvPr/>
        </p:nvSpPr>
        <p:spPr>
          <a:xfrm>
            <a:off x="1416086" y="699542"/>
            <a:ext cx="6900330" cy="2677656"/>
          </a:xfrm>
          <a:prstGeom prst="rect">
            <a:avLst/>
          </a:prstGeom>
        </p:spPr>
        <p:txBody>
          <a:bodyPr wrap="square">
            <a:spAutoFit/>
          </a:bodyPr>
          <a:lstStyle/>
          <a:p>
            <a:r>
              <a:rPr lang="ru-RU" sz="1400" b="1" dirty="0">
                <a:solidFill>
                  <a:srgbClr val="C00000"/>
                </a:solidFill>
                <a:latin typeface="Times New Roman" panose="02020603050405020304" pitchFamily="18" charset="0"/>
                <a:ea typeface="Calibri" panose="020F0502020204030204" pitchFamily="34" charset="0"/>
                <a:cs typeface="Calibri" panose="020F0502020204030204" pitchFamily="34" charset="0"/>
              </a:rPr>
              <a:t>Проект распоряжения </a:t>
            </a:r>
            <a:r>
              <a:rPr lang="ru-RU" sz="1400" dirty="0">
                <a:solidFill>
                  <a:schemeClr val="tx2">
                    <a:lumMod val="75000"/>
                  </a:schemeClr>
                </a:solidFill>
                <a:latin typeface="Times New Roman" panose="02020603050405020304" pitchFamily="18" charset="0"/>
                <a:ea typeface="Calibri" panose="020F0502020204030204" pitchFamily="34" charset="0"/>
              </a:rPr>
              <a:t>об утверждении</a:t>
            </a:r>
            <a:r>
              <a:rPr lang="ru-RU" sz="1400" dirty="0" smtClean="0">
                <a:solidFill>
                  <a:schemeClr val="tx2">
                    <a:lumMod val="75000"/>
                  </a:schemeClr>
                </a:solidFill>
                <a:latin typeface="Times New Roman" panose="02020603050405020304" pitchFamily="18" charset="0"/>
                <a:ea typeface="Calibri" panose="020F0502020204030204" pitchFamily="34" charset="0"/>
              </a:rPr>
              <a:t>:</a:t>
            </a:r>
          </a:p>
          <a:p>
            <a:endParaRPr lang="ru-RU" sz="1400" dirty="0">
              <a:solidFill>
                <a:schemeClr val="tx2">
                  <a:lumMod val="75000"/>
                </a:schemeClr>
              </a:solidFill>
              <a:latin typeface="Times New Roman" panose="02020603050405020304" pitchFamily="18" charset="0"/>
              <a:ea typeface="Calibri" panose="020F0502020204030204" pitchFamily="34" charset="0"/>
            </a:endParaRPr>
          </a:p>
          <a:p>
            <a:pPr marL="285750" indent="-285750">
              <a:buFont typeface="Wingdings" panose="05000000000000000000" pitchFamily="2" charset="2"/>
              <a:buChar char="ü"/>
            </a:pPr>
            <a:r>
              <a:rPr lang="ru-RU" sz="1400" u="sng" dirty="0" smtClean="0">
                <a:solidFill>
                  <a:schemeClr val="tx2">
                    <a:lumMod val="75000"/>
                  </a:schemeClr>
                </a:solidFill>
                <a:latin typeface="Times New Roman" panose="02020603050405020304" pitchFamily="18" charset="0"/>
                <a:ea typeface="Calibri" panose="020F0502020204030204" pitchFamily="34" charset="0"/>
              </a:rPr>
              <a:t>правил </a:t>
            </a:r>
            <a:r>
              <a:rPr lang="ru-RU" sz="1400" u="sng" dirty="0">
                <a:solidFill>
                  <a:schemeClr val="tx2">
                    <a:lumMod val="75000"/>
                  </a:schemeClr>
                </a:solidFill>
                <a:latin typeface="Times New Roman" panose="02020603050405020304" pitchFamily="18" charset="0"/>
                <a:ea typeface="Calibri" panose="020F0502020204030204" pitchFamily="34" charset="0"/>
              </a:rPr>
              <a:t>формирования, ведения республиканского реестра </a:t>
            </a:r>
            <a:r>
              <a:rPr lang="ru-RU" sz="1400" dirty="0">
                <a:solidFill>
                  <a:schemeClr val="tx2">
                    <a:lumMod val="75000"/>
                  </a:schemeClr>
                </a:solidFill>
                <a:latin typeface="Times New Roman" panose="02020603050405020304" pitchFamily="18" charset="0"/>
                <a:ea typeface="Calibri" panose="020F0502020204030204" pitchFamily="34" charset="0"/>
              </a:rPr>
              <a:t>сведений о документах о повышении квалификации педагогических работников Республики Татарстан</a:t>
            </a:r>
            <a:r>
              <a:rPr lang="ru-RU" sz="1400" b="1" dirty="0">
                <a:solidFill>
                  <a:schemeClr val="tx2">
                    <a:lumMod val="75000"/>
                  </a:schemeClr>
                </a:solidFill>
                <a:latin typeface="Times New Roman" panose="02020603050405020304" pitchFamily="18" charset="0"/>
                <a:ea typeface="Calibri" panose="020F0502020204030204" pitchFamily="34" charset="0"/>
              </a:rPr>
              <a:t> </a:t>
            </a:r>
            <a:r>
              <a:rPr lang="ru-RU" sz="1400" dirty="0">
                <a:solidFill>
                  <a:schemeClr val="tx2">
                    <a:lumMod val="75000"/>
                  </a:schemeClr>
                </a:solidFill>
                <a:latin typeface="Times New Roman" panose="02020603050405020304" pitchFamily="18" charset="0"/>
                <a:ea typeface="Calibri" panose="020F0502020204030204" pitchFamily="34" charset="0"/>
              </a:rPr>
              <a:t>и</a:t>
            </a:r>
            <a:r>
              <a:rPr lang="ru-RU" sz="1400" b="1" dirty="0">
                <a:solidFill>
                  <a:schemeClr val="tx2">
                    <a:lumMod val="75000"/>
                  </a:schemeClr>
                </a:solidFill>
                <a:latin typeface="Times New Roman" panose="02020603050405020304" pitchFamily="18" charset="0"/>
                <a:ea typeface="Calibri" panose="020F0502020204030204" pitchFamily="34" charset="0"/>
              </a:rPr>
              <a:t> </a:t>
            </a:r>
            <a:r>
              <a:rPr lang="ru-RU" sz="1400" dirty="0">
                <a:solidFill>
                  <a:schemeClr val="tx2">
                    <a:lumMod val="75000"/>
                  </a:schemeClr>
                </a:solidFill>
                <a:latin typeface="Times New Roman" panose="02020603050405020304" pitchFamily="18" charset="0"/>
                <a:ea typeface="Calibri" panose="020F0502020204030204" pitchFamily="34" charset="0"/>
              </a:rPr>
              <a:t>выдачи электронного документа о повышении квалификации педагогических работников Республики </a:t>
            </a:r>
            <a:r>
              <a:rPr lang="ru-RU" sz="1400" dirty="0" smtClean="0">
                <a:solidFill>
                  <a:schemeClr val="tx2">
                    <a:lumMod val="75000"/>
                  </a:schemeClr>
                </a:solidFill>
                <a:latin typeface="Times New Roman" panose="02020603050405020304" pitchFamily="18" charset="0"/>
                <a:ea typeface="Calibri" panose="020F0502020204030204" pitchFamily="34" charset="0"/>
              </a:rPr>
              <a:t>Татарстан</a:t>
            </a:r>
          </a:p>
          <a:p>
            <a:pPr marL="285750" indent="-285750">
              <a:buFont typeface="Wingdings" panose="05000000000000000000" pitchFamily="2" charset="2"/>
              <a:buChar char="ü"/>
            </a:pPr>
            <a:endParaRPr lang="ru-RU" sz="1400" dirty="0" smtClean="0">
              <a:solidFill>
                <a:schemeClr val="tx2">
                  <a:lumMod val="75000"/>
                </a:schemeClr>
              </a:solidFill>
              <a:latin typeface="Times New Roman" panose="02020603050405020304" pitchFamily="18" charset="0"/>
              <a:ea typeface="Calibri" panose="020F0502020204030204" pitchFamily="34" charset="0"/>
            </a:endParaRPr>
          </a:p>
          <a:p>
            <a:pPr marL="285750" indent="-285750">
              <a:buFont typeface="Wingdings" panose="05000000000000000000" pitchFamily="2" charset="2"/>
              <a:buChar char="ü"/>
            </a:pPr>
            <a:r>
              <a:rPr lang="ru-RU" sz="1400" u="sng" dirty="0" smtClean="0">
                <a:solidFill>
                  <a:schemeClr val="tx2">
                    <a:lumMod val="75000"/>
                  </a:schemeClr>
                </a:solidFill>
                <a:latin typeface="Times New Roman" panose="02020603050405020304" pitchFamily="18" charset="0"/>
                <a:ea typeface="Calibri" panose="020F0502020204030204" pitchFamily="34" charset="0"/>
              </a:rPr>
              <a:t>формата </a:t>
            </a:r>
            <a:r>
              <a:rPr lang="ru-RU" sz="1400" u="sng" dirty="0">
                <a:solidFill>
                  <a:schemeClr val="tx2">
                    <a:lumMod val="75000"/>
                  </a:schemeClr>
                </a:solidFill>
                <a:latin typeface="Times New Roman" panose="02020603050405020304" pitchFamily="18" charset="0"/>
                <a:ea typeface="Calibri" panose="020F0502020204030204" pitchFamily="34" charset="0"/>
              </a:rPr>
              <a:t>республиканского реестра </a:t>
            </a:r>
            <a:r>
              <a:rPr lang="ru-RU" sz="1400" dirty="0">
                <a:solidFill>
                  <a:schemeClr val="tx2">
                    <a:lumMod val="75000"/>
                  </a:schemeClr>
                </a:solidFill>
                <a:latin typeface="Times New Roman" panose="02020603050405020304" pitchFamily="18" charset="0"/>
                <a:ea typeface="Calibri" panose="020F0502020204030204" pitchFamily="34" charset="0"/>
              </a:rPr>
              <a:t>сведений о документах о повышении квалификации педагогических работников Республики </a:t>
            </a:r>
            <a:r>
              <a:rPr lang="ru-RU" sz="1400" dirty="0" smtClean="0">
                <a:solidFill>
                  <a:schemeClr val="tx2">
                    <a:lumMod val="75000"/>
                  </a:schemeClr>
                </a:solidFill>
                <a:latin typeface="Times New Roman" panose="02020603050405020304" pitchFamily="18" charset="0"/>
                <a:ea typeface="Calibri" panose="020F0502020204030204" pitchFamily="34" charset="0"/>
              </a:rPr>
              <a:t>Татарстан</a:t>
            </a:r>
          </a:p>
          <a:p>
            <a:pPr marL="285750" indent="-285750">
              <a:buFont typeface="Wingdings" panose="05000000000000000000" pitchFamily="2" charset="2"/>
              <a:buChar char="ü"/>
            </a:pPr>
            <a:endParaRPr lang="ru-RU" sz="1400" dirty="0" smtClean="0">
              <a:solidFill>
                <a:schemeClr val="tx2">
                  <a:lumMod val="75000"/>
                </a:schemeClr>
              </a:solidFill>
              <a:latin typeface="Times New Roman" panose="02020603050405020304" pitchFamily="18" charset="0"/>
              <a:ea typeface="Calibri" panose="020F0502020204030204" pitchFamily="34" charset="0"/>
            </a:endParaRPr>
          </a:p>
          <a:p>
            <a:pPr marL="285750" indent="-285750">
              <a:buFont typeface="Wingdings" panose="05000000000000000000" pitchFamily="2" charset="2"/>
              <a:buChar char="ü"/>
            </a:pPr>
            <a:r>
              <a:rPr lang="ru-RU" sz="1400" u="sng" dirty="0" smtClean="0">
                <a:solidFill>
                  <a:schemeClr val="tx2">
                    <a:lumMod val="75000"/>
                  </a:schemeClr>
                </a:solidFill>
                <a:latin typeface="Times New Roman" panose="02020603050405020304" pitchFamily="18" charset="0"/>
                <a:ea typeface="Calibri" panose="020F0502020204030204" pitchFamily="34" charset="0"/>
              </a:rPr>
              <a:t>формы </a:t>
            </a:r>
            <a:r>
              <a:rPr lang="ru-RU" sz="1400" u="sng" dirty="0">
                <a:solidFill>
                  <a:schemeClr val="tx2">
                    <a:lumMod val="75000"/>
                  </a:schemeClr>
                </a:solidFill>
                <a:latin typeface="Times New Roman" panose="02020603050405020304" pitchFamily="18" charset="0"/>
                <a:ea typeface="Calibri" panose="020F0502020204030204" pitchFamily="34" charset="0"/>
              </a:rPr>
              <a:t>электронного документа </a:t>
            </a:r>
            <a:r>
              <a:rPr lang="ru-RU" sz="1400" dirty="0">
                <a:solidFill>
                  <a:schemeClr val="tx2">
                    <a:lumMod val="75000"/>
                  </a:schemeClr>
                </a:solidFill>
                <a:latin typeface="Times New Roman" panose="02020603050405020304" pitchFamily="18" charset="0"/>
                <a:ea typeface="Calibri" panose="020F0502020204030204" pitchFamily="34" charset="0"/>
              </a:rPr>
              <a:t>о повышении квалификации педагогических работников Республики </a:t>
            </a:r>
            <a:r>
              <a:rPr lang="ru-RU" sz="1400" dirty="0" smtClean="0">
                <a:solidFill>
                  <a:schemeClr val="tx2">
                    <a:lumMod val="75000"/>
                  </a:schemeClr>
                </a:solidFill>
                <a:latin typeface="Times New Roman" panose="02020603050405020304" pitchFamily="18" charset="0"/>
                <a:ea typeface="Calibri" panose="020F0502020204030204" pitchFamily="34" charset="0"/>
              </a:rPr>
              <a:t>Татарстан</a:t>
            </a:r>
            <a:endParaRPr lang="ru-RU" dirty="0">
              <a:solidFill>
                <a:schemeClr val="tx2">
                  <a:lumMod val="75000"/>
                </a:schemeClr>
              </a:solidFill>
            </a:endParaRPr>
          </a:p>
        </p:txBody>
      </p:sp>
      <p:sp>
        <p:nvSpPr>
          <p:cNvPr id="5" name="Прямоугольник 4"/>
          <p:cNvSpPr/>
          <p:nvPr/>
        </p:nvSpPr>
        <p:spPr>
          <a:xfrm>
            <a:off x="1475656" y="3638444"/>
            <a:ext cx="7188362" cy="523220"/>
          </a:xfrm>
          <a:prstGeom prst="rect">
            <a:avLst/>
          </a:prstGeom>
        </p:spPr>
        <p:txBody>
          <a:bodyPr wrap="square">
            <a:spAutoFit/>
          </a:bodyPr>
          <a:lstStyle/>
          <a:p>
            <a:r>
              <a:rPr lang="ru-RU" sz="1400" dirty="0" smtClean="0">
                <a:solidFill>
                  <a:srgbClr val="0070C0"/>
                </a:solidFill>
                <a:latin typeface="Arial Black" panose="020B0A04020102020204" pitchFamily="34" charset="0"/>
                <a:ea typeface="Calibri" panose="020F0502020204030204" pitchFamily="34" charset="0"/>
              </a:rPr>
              <a:t>Проект распоряжения находится на межведомственном согласовании в ЭДО</a:t>
            </a:r>
            <a:endParaRPr lang="ru-RU" sz="1400" dirty="0">
              <a:solidFill>
                <a:srgbClr val="0070C0"/>
              </a:solidFill>
              <a:latin typeface="Arial Black" panose="020B0A04020102020204" pitchFamily="34" charset="0"/>
            </a:endParaRPr>
          </a:p>
        </p:txBody>
      </p:sp>
      <p:pic>
        <p:nvPicPr>
          <p:cNvPr id="6" name="Picture 6" descr="http://aksubayevo.ru/images/uploads/news/2018/4/27/1196c3f59c37977c9cec81ac355e0df1_XL.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6554" t="10591" r="22009" b="36450"/>
          <a:stretch/>
        </p:blipFill>
        <p:spPr bwMode="auto">
          <a:xfrm>
            <a:off x="8314345" y="0"/>
            <a:ext cx="833289" cy="555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08812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http://aksubayevo.ru/images/uploads/news/2018/4/27/1196c3f59c37977c9cec81ac355e0df1_XL.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6554" t="10591" r="22009" b="36450"/>
          <a:stretch/>
        </p:blipFill>
        <p:spPr bwMode="auto">
          <a:xfrm>
            <a:off x="8189280" y="0"/>
            <a:ext cx="954720" cy="63648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Таблица 6"/>
          <p:cNvGraphicFramePr>
            <a:graphicFrameLocks noGrp="1"/>
          </p:cNvGraphicFramePr>
          <p:nvPr>
            <p:extLst>
              <p:ext uri="{D42A27DB-BD31-4B8C-83A1-F6EECF244321}">
                <p14:modId xmlns:p14="http://schemas.microsoft.com/office/powerpoint/2010/main" val="1709223351"/>
              </p:ext>
            </p:extLst>
          </p:nvPr>
        </p:nvGraphicFramePr>
        <p:xfrm>
          <a:off x="2123728" y="98377"/>
          <a:ext cx="5832648" cy="439725"/>
        </p:xfrm>
        <a:graphic>
          <a:graphicData uri="http://schemas.openxmlformats.org/drawingml/2006/table">
            <a:tbl>
              <a:tblPr/>
              <a:tblGrid>
                <a:gridCol w="5832648">
                  <a:extLst>
                    <a:ext uri="{9D8B030D-6E8A-4147-A177-3AD203B41FA5}">
                      <a16:colId xmlns:a16="http://schemas.microsoft.com/office/drawing/2014/main" xmlns="" val="1800847061"/>
                    </a:ext>
                  </a:extLst>
                </a:gridCol>
              </a:tblGrid>
              <a:tr h="439725">
                <a:tc>
                  <a:txBody>
                    <a:bodyPr/>
                    <a:lstStyle/>
                    <a:p>
                      <a:pPr marL="0" marR="2136775" indent="0" algn="ctr">
                        <a:lnSpc>
                          <a:spcPts val="2100"/>
                        </a:lnSpc>
                        <a:spcAft>
                          <a:spcPts val="0"/>
                        </a:spcAft>
                      </a:pPr>
                      <a:r>
                        <a:rPr lang="ru-RU" sz="2400" b="1" kern="1200" dirty="0" smtClean="0">
                          <a:solidFill>
                            <a:srgbClr val="C00000"/>
                          </a:solidFill>
                          <a:latin typeface="Garamond" panose="02020404030301010803" pitchFamily="18" charset="0"/>
                          <a:ea typeface="+mj-ea"/>
                          <a:cs typeface="Times New Roman" panose="02020603050405020304" pitchFamily="18" charset="0"/>
                        </a:rPr>
                        <a:t>Удостоверение о ПК</a:t>
                      </a:r>
                      <a:r>
                        <a:rPr lang="en-US" sz="2400" b="1" kern="1200" dirty="0" smtClean="0">
                          <a:solidFill>
                            <a:srgbClr val="C00000"/>
                          </a:solidFill>
                          <a:latin typeface="Garamond" panose="02020404030301010803" pitchFamily="18" charset="0"/>
                          <a:ea typeface="+mj-ea"/>
                          <a:cs typeface="Times New Roman" panose="02020603050405020304" pitchFamily="18" charset="0"/>
                        </a:rPr>
                        <a:t> </a:t>
                      </a:r>
                      <a:r>
                        <a:rPr lang="ru-RU" sz="2400" b="1" kern="1200" dirty="0" smtClean="0">
                          <a:solidFill>
                            <a:srgbClr val="C00000"/>
                          </a:solidFill>
                          <a:latin typeface="Garamond" panose="02020404030301010803" pitchFamily="18" charset="0"/>
                          <a:ea typeface="+mj-ea"/>
                          <a:cs typeface="Times New Roman" panose="02020603050405020304" pitchFamily="18" charset="0"/>
                        </a:rPr>
                        <a:t>в</a:t>
                      </a:r>
                      <a:r>
                        <a:rPr lang="ru-RU" sz="2400" b="1" kern="1200" baseline="0" dirty="0" smtClean="0">
                          <a:solidFill>
                            <a:srgbClr val="C00000"/>
                          </a:solidFill>
                          <a:latin typeface="Garamond" panose="02020404030301010803" pitchFamily="18" charset="0"/>
                          <a:ea typeface="+mj-ea"/>
                          <a:cs typeface="Times New Roman" panose="02020603050405020304" pitchFamily="18" charset="0"/>
                        </a:rPr>
                        <a:t> 2019</a:t>
                      </a:r>
                      <a:r>
                        <a:rPr lang="ru-RU" sz="2400" b="1" kern="1200" dirty="0" smtClean="0">
                          <a:solidFill>
                            <a:srgbClr val="C00000"/>
                          </a:solidFill>
                          <a:latin typeface="Garamond" panose="02020404030301010803" pitchFamily="18" charset="0"/>
                          <a:ea typeface="+mj-ea"/>
                          <a:cs typeface="Times New Roman" panose="02020603050405020304" pitchFamily="18" charset="0"/>
                        </a:rPr>
                        <a:t> </a:t>
                      </a:r>
                      <a:endParaRPr lang="ru-RU" sz="2400" b="1" kern="1200" dirty="0">
                        <a:solidFill>
                          <a:srgbClr val="C00000"/>
                        </a:solidFill>
                        <a:latin typeface="Garamond" panose="02020404030301010803" pitchFamily="18" charset="0"/>
                        <a:ea typeface="+mj-ea"/>
                        <a:cs typeface="Times New Roman" panose="02020603050405020304" pitchFamily="18" charset="0"/>
                      </a:endParaRPr>
                    </a:p>
                  </a:txBody>
                  <a:tcPr marL="0" marR="0" marT="0" marB="0">
                    <a:lnL>
                      <a:noFill/>
                    </a:lnL>
                    <a:lnR>
                      <a:noFill/>
                    </a:lnR>
                    <a:lnT>
                      <a:noFill/>
                    </a:lnT>
                    <a:lnB>
                      <a:noFill/>
                    </a:lnB>
                  </a:tcPr>
                </a:tc>
                <a:extLst>
                  <a:ext uri="{0D108BD9-81ED-4DB2-BD59-A6C34878D82A}">
                    <a16:rowId xmlns:a16="http://schemas.microsoft.com/office/drawing/2014/main" xmlns="" val="101700872"/>
                  </a:ext>
                </a:extLst>
              </a:tr>
            </a:tbl>
          </a:graphicData>
        </a:graphic>
      </p:graphicFrame>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5656" y="555526"/>
            <a:ext cx="6480720" cy="459399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895532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http://aksubayevo.ru/images/uploads/news/2018/4/27/1196c3f59c37977c9cec81ac355e0df1_XL.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6554" t="10591" r="22009" b="36450"/>
          <a:stretch/>
        </p:blipFill>
        <p:spPr bwMode="auto">
          <a:xfrm>
            <a:off x="8044168" y="27492"/>
            <a:ext cx="1046334" cy="69755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Таблица 6"/>
          <p:cNvGraphicFramePr>
            <a:graphicFrameLocks noGrp="1"/>
          </p:cNvGraphicFramePr>
          <p:nvPr>
            <p:extLst>
              <p:ext uri="{D42A27DB-BD31-4B8C-83A1-F6EECF244321}">
                <p14:modId xmlns:p14="http://schemas.microsoft.com/office/powerpoint/2010/main" val="4219419859"/>
              </p:ext>
            </p:extLst>
          </p:nvPr>
        </p:nvGraphicFramePr>
        <p:xfrm>
          <a:off x="1835696" y="156407"/>
          <a:ext cx="7056784" cy="439725"/>
        </p:xfrm>
        <a:graphic>
          <a:graphicData uri="http://schemas.openxmlformats.org/drawingml/2006/table">
            <a:tbl>
              <a:tblPr/>
              <a:tblGrid>
                <a:gridCol w="7056784">
                  <a:extLst>
                    <a:ext uri="{9D8B030D-6E8A-4147-A177-3AD203B41FA5}">
                      <a16:colId xmlns:a16="http://schemas.microsoft.com/office/drawing/2014/main" xmlns="" val="1800847061"/>
                    </a:ext>
                  </a:extLst>
                </a:gridCol>
              </a:tblGrid>
              <a:tr h="439725">
                <a:tc>
                  <a:txBody>
                    <a:bodyPr/>
                    <a:lstStyle/>
                    <a:p>
                      <a:pPr marL="50800" marR="2136775" indent="-50800" algn="ctr">
                        <a:lnSpc>
                          <a:spcPts val="2100"/>
                        </a:lnSpc>
                        <a:spcAft>
                          <a:spcPts val="0"/>
                        </a:spcAft>
                        <a:tabLst>
                          <a:tab pos="90488" algn="l"/>
                        </a:tabLst>
                      </a:pPr>
                      <a:r>
                        <a:rPr lang="ru-RU" sz="2400" b="1" kern="1200" dirty="0" smtClean="0">
                          <a:solidFill>
                            <a:srgbClr val="C00000"/>
                          </a:solidFill>
                          <a:latin typeface="Garamond" panose="02020404030301010803" pitchFamily="18" charset="0"/>
                          <a:ea typeface="+mj-ea"/>
                          <a:cs typeface="Times New Roman" panose="02020603050405020304" pitchFamily="18" charset="0"/>
                        </a:rPr>
                        <a:t>Выписка из электронного</a:t>
                      </a:r>
                      <a:r>
                        <a:rPr lang="ru-RU" sz="2400" b="1" kern="1200" baseline="0" dirty="0" smtClean="0">
                          <a:solidFill>
                            <a:srgbClr val="C00000"/>
                          </a:solidFill>
                          <a:latin typeface="Garamond" panose="02020404030301010803" pitchFamily="18" charset="0"/>
                          <a:ea typeface="+mj-ea"/>
                          <a:cs typeface="Times New Roman" panose="02020603050405020304" pitchFamily="18" charset="0"/>
                        </a:rPr>
                        <a:t> </a:t>
                      </a:r>
                      <a:r>
                        <a:rPr lang="ru-RU" sz="2400" b="1" kern="1200" dirty="0" smtClean="0">
                          <a:solidFill>
                            <a:srgbClr val="C00000"/>
                          </a:solidFill>
                          <a:latin typeface="Garamond" panose="02020404030301010803" pitchFamily="18" charset="0"/>
                          <a:ea typeface="+mj-ea"/>
                          <a:cs typeface="Times New Roman" panose="02020603050405020304" pitchFamily="18" charset="0"/>
                        </a:rPr>
                        <a:t>реестра</a:t>
                      </a:r>
                      <a:endParaRPr lang="ru-RU" sz="2400" b="1" kern="1200" dirty="0">
                        <a:solidFill>
                          <a:srgbClr val="C00000"/>
                        </a:solidFill>
                        <a:latin typeface="Garamond" panose="02020404030301010803" pitchFamily="18" charset="0"/>
                        <a:ea typeface="+mj-ea"/>
                        <a:cs typeface="Times New Roman" panose="02020603050405020304" pitchFamily="18" charset="0"/>
                      </a:endParaRPr>
                    </a:p>
                  </a:txBody>
                  <a:tcPr marL="0" marR="0" marT="0" marB="0">
                    <a:lnL>
                      <a:noFill/>
                    </a:lnL>
                    <a:lnR>
                      <a:noFill/>
                    </a:lnR>
                    <a:lnT>
                      <a:noFill/>
                    </a:lnT>
                    <a:lnB>
                      <a:noFill/>
                    </a:lnB>
                  </a:tcPr>
                </a:tc>
                <a:extLst>
                  <a:ext uri="{0D108BD9-81ED-4DB2-BD59-A6C34878D82A}">
                    <a16:rowId xmlns:a16="http://schemas.microsoft.com/office/drawing/2014/main" xmlns="" val="101700872"/>
                  </a:ext>
                </a:extLst>
              </a:tr>
            </a:tbl>
          </a:graphicData>
        </a:graphic>
      </p:graphicFrame>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78205" y="561694"/>
            <a:ext cx="6778171" cy="43143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4360050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11560" y="268292"/>
            <a:ext cx="8229600" cy="3903098"/>
          </a:xfrm>
        </p:spPr>
        <p:txBody>
          <a:bodyPr>
            <a:normAutofit lnSpcReduction="10000"/>
          </a:bodyPr>
          <a:lstStyle/>
          <a:p>
            <a:pPr>
              <a:buNone/>
            </a:pPr>
            <a:endParaRPr lang="ru-RU" b="1" i="1" dirty="0" smtClean="0">
              <a:solidFill>
                <a:srgbClr val="002060"/>
              </a:solidFill>
              <a:latin typeface="Times New Roman" panose="02020603050405020304" pitchFamily="18" charset="0"/>
              <a:cs typeface="Times New Roman" panose="02020603050405020304" pitchFamily="18" charset="0"/>
            </a:endParaRPr>
          </a:p>
          <a:p>
            <a:pPr>
              <a:buFont typeface="Wingdings" pitchFamily="2" charset="2"/>
              <a:buChar char="ü"/>
            </a:pPr>
            <a:r>
              <a:rPr lang="ru-RU" sz="1800" b="1" dirty="0" smtClean="0">
                <a:solidFill>
                  <a:srgbClr val="C00000"/>
                </a:solidFill>
                <a:latin typeface="Times New Roman" panose="02020603050405020304" pitchFamily="18" charset="0"/>
                <a:cs typeface="Times New Roman" panose="02020603050405020304" pitchFamily="18" charset="0"/>
              </a:rPr>
              <a:t>«Школу можно совершенствовать, </a:t>
            </a:r>
            <a:br>
              <a:rPr lang="ru-RU" sz="1800" b="1" dirty="0" smtClean="0">
                <a:solidFill>
                  <a:srgbClr val="C00000"/>
                </a:solidFill>
                <a:latin typeface="Times New Roman" panose="02020603050405020304" pitchFamily="18" charset="0"/>
                <a:cs typeface="Times New Roman" panose="02020603050405020304" pitchFamily="18" charset="0"/>
              </a:rPr>
            </a:br>
            <a:r>
              <a:rPr lang="ru-RU" sz="1800" b="1" dirty="0" smtClean="0">
                <a:solidFill>
                  <a:srgbClr val="C00000"/>
                </a:solidFill>
                <a:latin typeface="Times New Roman" panose="02020603050405020304" pitchFamily="18" charset="0"/>
                <a:cs typeface="Times New Roman" panose="02020603050405020304" pitchFamily="18" charset="0"/>
              </a:rPr>
              <a:t>только  совершенствуя квалификацию учителя»</a:t>
            </a:r>
          </a:p>
          <a:p>
            <a:pPr algn="r">
              <a:buNone/>
            </a:pPr>
            <a:r>
              <a:rPr lang="ru-RU" sz="1800" b="1" i="1" dirty="0" smtClean="0">
                <a:solidFill>
                  <a:srgbClr val="C00000"/>
                </a:solidFill>
                <a:latin typeface="Times New Roman" panose="02020603050405020304" pitchFamily="18" charset="0"/>
                <a:cs typeface="Times New Roman" panose="02020603050405020304" pitchFamily="18" charset="0"/>
              </a:rPr>
              <a:t>                                              </a:t>
            </a:r>
            <a:r>
              <a:rPr lang="ru-RU" sz="1800" i="1" dirty="0" smtClean="0">
                <a:solidFill>
                  <a:srgbClr val="C00000"/>
                </a:solidFill>
                <a:latin typeface="Times New Roman" panose="02020603050405020304" pitchFamily="18" charset="0"/>
                <a:cs typeface="Times New Roman" panose="02020603050405020304" pitchFamily="18" charset="0"/>
              </a:rPr>
              <a:t>Я.А. Коменский</a:t>
            </a:r>
          </a:p>
          <a:p>
            <a:pPr>
              <a:buNone/>
            </a:pPr>
            <a:endParaRPr lang="ru-RU" sz="1800" b="1" i="1" dirty="0" smtClean="0">
              <a:solidFill>
                <a:srgbClr val="C00000"/>
              </a:solidFill>
              <a:latin typeface="Times New Roman" panose="02020603050405020304" pitchFamily="18" charset="0"/>
              <a:cs typeface="Times New Roman" panose="02020603050405020304" pitchFamily="18" charset="0"/>
            </a:endParaRPr>
          </a:p>
          <a:p>
            <a:pPr>
              <a:buFont typeface="Wingdings" pitchFamily="2" charset="2"/>
              <a:buChar char="ü"/>
            </a:pPr>
            <a:r>
              <a:rPr lang="ru-RU" sz="1800" b="1" dirty="0" smtClean="0">
                <a:solidFill>
                  <a:srgbClr val="002060"/>
                </a:solidFill>
                <a:latin typeface="Times New Roman" pitchFamily="18" charset="0"/>
                <a:cs typeface="Times New Roman" pitchFamily="18" charset="0"/>
              </a:rPr>
              <a:t>«…единственный фактор качества образования –  квалификация педагога»</a:t>
            </a:r>
          </a:p>
          <a:p>
            <a:pPr>
              <a:buNone/>
            </a:pPr>
            <a:endParaRPr lang="ru-RU" sz="1800" b="1" dirty="0" smtClean="0">
              <a:solidFill>
                <a:srgbClr val="002060"/>
              </a:solidFill>
              <a:latin typeface="Times New Roman" pitchFamily="18" charset="0"/>
              <a:cs typeface="Times New Roman" pitchFamily="18" charset="0"/>
            </a:endParaRPr>
          </a:p>
          <a:p>
            <a:pPr>
              <a:buFont typeface="Wingdings" pitchFamily="2" charset="2"/>
              <a:buChar char="ü"/>
            </a:pPr>
            <a:r>
              <a:rPr lang="ru-RU" sz="1800" b="1" dirty="0" smtClean="0">
                <a:solidFill>
                  <a:srgbClr val="002060"/>
                </a:solidFill>
                <a:latin typeface="Times New Roman" pitchFamily="18" charset="0"/>
                <a:cs typeface="Times New Roman" pitchFamily="18" charset="0"/>
              </a:rPr>
              <a:t>«…профессиональное сознание,</a:t>
            </a:r>
            <a:r>
              <a:rPr lang="ru-RU" sz="1800" dirty="0" smtClean="0">
                <a:solidFill>
                  <a:srgbClr val="002060"/>
                </a:solidFill>
                <a:latin typeface="Times New Roman" pitchFamily="18" charset="0"/>
                <a:cs typeface="Times New Roman" pitchFamily="18" charset="0"/>
              </a:rPr>
              <a:t> когда</a:t>
            </a:r>
            <a:r>
              <a:rPr lang="ru-RU" sz="1800" u="sng" dirty="0" smtClean="0">
                <a:solidFill>
                  <a:srgbClr val="002060"/>
                </a:solidFill>
                <a:latin typeface="Times New Roman" pitchFamily="18" charset="0"/>
                <a:cs typeface="Times New Roman" pitchFamily="18" charset="0"/>
              </a:rPr>
              <a:t> доминирует мысль о ребенке: </a:t>
            </a:r>
            <a:r>
              <a:rPr lang="ru-RU" sz="1800" dirty="0" smtClean="0">
                <a:solidFill>
                  <a:srgbClr val="002060"/>
                </a:solidFill>
                <a:latin typeface="Times New Roman" pitchFamily="18" charset="0"/>
                <a:cs typeface="Times New Roman" pitchFamily="18" charset="0"/>
              </a:rPr>
              <a:t>какой он, как воспринимает, как сделать содержание образования для него актуальным.» </a:t>
            </a:r>
          </a:p>
          <a:p>
            <a:pPr algn="r">
              <a:buNone/>
            </a:pPr>
            <a:r>
              <a:rPr lang="ru-RU" sz="1800" i="1" dirty="0" smtClean="0">
                <a:solidFill>
                  <a:srgbClr val="002060"/>
                </a:solidFill>
                <a:latin typeface="Times New Roman" pitchFamily="18" charset="0"/>
                <a:cs typeface="Times New Roman" pitchFamily="18" charset="0"/>
              </a:rPr>
              <a:t>Из доклада </a:t>
            </a:r>
            <a:r>
              <a:rPr lang="ru-RU" sz="1800" i="1" dirty="0" err="1" smtClean="0">
                <a:solidFill>
                  <a:srgbClr val="002060"/>
                </a:solidFill>
                <a:latin typeface="Times New Roman" pitchFamily="18" charset="0"/>
                <a:cs typeface="Times New Roman" pitchFamily="18" charset="0"/>
              </a:rPr>
              <a:t>Маккензи</a:t>
            </a:r>
            <a:endParaRPr lang="ru-RU" sz="1800" i="1" dirty="0" smtClean="0">
              <a:solidFill>
                <a:srgbClr val="002060"/>
              </a:solidFill>
              <a:latin typeface="Times New Roman" pitchFamily="18" charset="0"/>
              <a:cs typeface="Times New Roman" pitchFamily="18" charset="0"/>
            </a:endParaRPr>
          </a:p>
          <a:p>
            <a:pPr>
              <a:buFont typeface="Wingdings" pitchFamily="2" charset="2"/>
              <a:buChar char="ü"/>
            </a:pPr>
            <a:endParaRPr lang="ru-RU" sz="2400" dirty="0">
              <a:solidFill>
                <a:srgbClr val="002060"/>
              </a:solidFill>
            </a:endParaRPr>
          </a:p>
        </p:txBody>
      </p:sp>
      <p:grpSp>
        <p:nvGrpSpPr>
          <p:cNvPr id="2" name="Group 52"/>
          <p:cNvGrpSpPr>
            <a:grpSpLocks/>
          </p:cNvGrpSpPr>
          <p:nvPr/>
        </p:nvGrpSpPr>
        <p:grpSpPr bwMode="auto">
          <a:xfrm>
            <a:off x="-38095" y="0"/>
            <a:ext cx="506413" cy="5143500"/>
            <a:chOff x="-24" y="0"/>
            <a:chExt cx="500" cy="3240"/>
          </a:xfrm>
        </p:grpSpPr>
        <p:pic>
          <p:nvPicPr>
            <p:cNvPr id="5" name="Рисунок 21"/>
            <p:cNvPicPr>
              <a:picLocks noChangeAspect="1"/>
            </p:cNvPicPr>
            <p:nvPr/>
          </p:nvPicPr>
          <p:blipFill>
            <a:blip r:embed="rId2" cstate="print"/>
            <a:srcRect/>
            <a:stretch>
              <a:fillRect/>
            </a:stretch>
          </p:blipFill>
          <p:spPr bwMode="auto">
            <a:xfrm>
              <a:off x="-24" y="0"/>
              <a:ext cx="500" cy="3240"/>
            </a:xfrm>
            <a:prstGeom prst="rect">
              <a:avLst/>
            </a:prstGeom>
            <a:noFill/>
            <a:ln w="9525">
              <a:noFill/>
              <a:miter lim="800000"/>
              <a:headEnd/>
              <a:tailEnd/>
            </a:ln>
          </p:spPr>
        </p:pic>
        <p:pic>
          <p:nvPicPr>
            <p:cNvPr id="6" name="Picture 2" descr="C:\Users\Afanaseva\Desktop\сам.png"/>
            <p:cNvPicPr>
              <a:picLocks noChangeAspect="1" noChangeArrowheads="1"/>
            </p:cNvPicPr>
            <p:nvPr/>
          </p:nvPicPr>
          <p:blipFill>
            <a:blip r:embed="rId3" cstate="print"/>
            <a:srcRect/>
            <a:stretch>
              <a:fillRect/>
            </a:stretch>
          </p:blipFill>
          <p:spPr bwMode="auto">
            <a:xfrm>
              <a:off x="14" y="54"/>
              <a:ext cx="462" cy="230"/>
            </a:xfrm>
            <a:prstGeom prst="rect">
              <a:avLst/>
            </a:prstGeom>
            <a:noFill/>
            <a:ln w="9525">
              <a:noFill/>
              <a:miter lim="800000"/>
              <a:headEnd/>
              <a:tailEnd/>
            </a:ln>
          </p:spPr>
        </p:pic>
      </p:grpSp>
    </p:spTree>
    <p:extLst>
      <p:ext uri="{BB962C8B-B14F-4D97-AF65-F5344CB8AC3E}">
        <p14:creationId xmlns:p14="http://schemas.microsoft.com/office/powerpoint/2010/main" val="10176130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fld id="{B19B0651-EE4F-4900-A07F-96A6BFA9D0F0}" type="slidenum">
              <a:rPr lang="ru-RU" smtClean="0"/>
              <a:pPr/>
              <a:t>20</a:t>
            </a:fld>
            <a:endParaRPr lang="ru-RU" dirty="0"/>
          </a:p>
        </p:txBody>
      </p:sp>
      <p:graphicFrame>
        <p:nvGraphicFramePr>
          <p:cNvPr id="5" name="Таблица 4"/>
          <p:cNvGraphicFramePr>
            <a:graphicFrameLocks noGrp="1"/>
          </p:cNvGraphicFramePr>
          <p:nvPr>
            <p:extLst>
              <p:ext uri="{D42A27DB-BD31-4B8C-83A1-F6EECF244321}">
                <p14:modId xmlns:p14="http://schemas.microsoft.com/office/powerpoint/2010/main" val="1457150999"/>
              </p:ext>
            </p:extLst>
          </p:nvPr>
        </p:nvGraphicFramePr>
        <p:xfrm>
          <a:off x="1835696" y="98377"/>
          <a:ext cx="6120680" cy="439725"/>
        </p:xfrm>
        <a:graphic>
          <a:graphicData uri="http://schemas.openxmlformats.org/drawingml/2006/table">
            <a:tbl>
              <a:tblPr/>
              <a:tblGrid>
                <a:gridCol w="6120680">
                  <a:extLst>
                    <a:ext uri="{9D8B030D-6E8A-4147-A177-3AD203B41FA5}">
                      <a16:colId xmlns:a16="http://schemas.microsoft.com/office/drawing/2014/main" xmlns="" val="1800847061"/>
                    </a:ext>
                  </a:extLst>
                </a:gridCol>
              </a:tblGrid>
              <a:tr h="439725">
                <a:tc>
                  <a:txBody>
                    <a:bodyPr/>
                    <a:lstStyle/>
                    <a:p>
                      <a:pPr marL="0" marR="2136775" indent="0" algn="ctr">
                        <a:lnSpc>
                          <a:spcPts val="2100"/>
                        </a:lnSpc>
                        <a:spcAft>
                          <a:spcPts val="0"/>
                        </a:spcAft>
                      </a:pPr>
                      <a:r>
                        <a:rPr lang="ru-RU" sz="2400" b="1" kern="1200" dirty="0" smtClean="0">
                          <a:solidFill>
                            <a:srgbClr val="C00000"/>
                          </a:solidFill>
                          <a:latin typeface="Garamond" panose="02020404030301010803" pitchFamily="18" charset="0"/>
                          <a:ea typeface="+mj-ea"/>
                          <a:cs typeface="Times New Roman" panose="02020603050405020304" pitchFamily="18" charset="0"/>
                        </a:rPr>
                        <a:t>Удостоверение о ПК</a:t>
                      </a:r>
                      <a:r>
                        <a:rPr lang="en-US" sz="2400" b="1" kern="1200" dirty="0" smtClean="0">
                          <a:solidFill>
                            <a:srgbClr val="C00000"/>
                          </a:solidFill>
                          <a:latin typeface="Garamond" panose="02020404030301010803" pitchFamily="18" charset="0"/>
                          <a:ea typeface="+mj-ea"/>
                          <a:cs typeface="Times New Roman" panose="02020603050405020304" pitchFamily="18" charset="0"/>
                        </a:rPr>
                        <a:t> </a:t>
                      </a:r>
                      <a:r>
                        <a:rPr lang="ru-RU" sz="2400" b="1" kern="1200" baseline="0" dirty="0" smtClean="0">
                          <a:solidFill>
                            <a:srgbClr val="C00000"/>
                          </a:solidFill>
                          <a:latin typeface="Garamond" panose="02020404030301010803" pitchFamily="18" charset="0"/>
                          <a:ea typeface="+mj-ea"/>
                          <a:cs typeface="Times New Roman" panose="02020603050405020304" pitchFamily="18" charset="0"/>
                        </a:rPr>
                        <a:t> в РКМ</a:t>
                      </a:r>
                      <a:r>
                        <a:rPr lang="ru-RU" sz="2400" b="1" kern="1200" dirty="0" smtClean="0">
                          <a:solidFill>
                            <a:srgbClr val="C00000"/>
                          </a:solidFill>
                          <a:latin typeface="Garamond" panose="02020404030301010803" pitchFamily="18" charset="0"/>
                          <a:ea typeface="+mj-ea"/>
                          <a:cs typeface="Times New Roman" panose="02020603050405020304" pitchFamily="18" charset="0"/>
                        </a:rPr>
                        <a:t> </a:t>
                      </a:r>
                      <a:endParaRPr lang="ru-RU" sz="2400" b="1" kern="1200" dirty="0">
                        <a:solidFill>
                          <a:srgbClr val="C00000"/>
                        </a:solidFill>
                        <a:latin typeface="Garamond" panose="02020404030301010803" pitchFamily="18" charset="0"/>
                        <a:ea typeface="+mj-ea"/>
                        <a:cs typeface="Times New Roman" panose="02020603050405020304" pitchFamily="18" charset="0"/>
                      </a:endParaRPr>
                    </a:p>
                  </a:txBody>
                  <a:tcPr marL="0" marR="0" marT="0" marB="0">
                    <a:lnL>
                      <a:noFill/>
                    </a:lnL>
                    <a:lnR>
                      <a:noFill/>
                    </a:lnR>
                    <a:lnT>
                      <a:noFill/>
                    </a:lnT>
                    <a:lnB>
                      <a:noFill/>
                    </a:lnB>
                  </a:tcPr>
                </a:tc>
                <a:extLst>
                  <a:ext uri="{0D108BD9-81ED-4DB2-BD59-A6C34878D82A}">
                    <a16:rowId xmlns:a16="http://schemas.microsoft.com/office/drawing/2014/main" xmlns="" val="101700872"/>
                  </a:ext>
                </a:extLst>
              </a:tr>
            </a:tbl>
          </a:graphicData>
        </a:graphic>
      </p:graphicFrame>
      <p:pic>
        <p:nvPicPr>
          <p:cNvPr id="2" name="Рисунок 1"/>
          <p:cNvPicPr>
            <a:picLocks noChangeAspect="1"/>
          </p:cNvPicPr>
          <p:nvPr/>
        </p:nvPicPr>
        <p:blipFill rotWithShape="1">
          <a:blip r:embed="rId2"/>
          <a:srcRect l="19288" t="16401" r="18500" b="7301"/>
          <a:stretch/>
        </p:blipFill>
        <p:spPr>
          <a:xfrm>
            <a:off x="1259632" y="399862"/>
            <a:ext cx="6480720" cy="4453915"/>
          </a:xfrm>
          <a:prstGeom prst="rect">
            <a:avLst/>
          </a:prstGeom>
        </p:spPr>
      </p:pic>
      <p:pic>
        <p:nvPicPr>
          <p:cNvPr id="6" name="Picture 6" descr="http://aksubayevo.ru/images/uploads/news/2018/4/27/1196c3f59c37977c9cec81ac355e0df1_XL.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6554" t="10591" r="22009" b="36450"/>
          <a:stretch/>
        </p:blipFill>
        <p:spPr bwMode="auto">
          <a:xfrm>
            <a:off x="8044168" y="27492"/>
            <a:ext cx="1046334" cy="6975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34476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B19B0651-EE4F-4900-A07F-96A6BFA9D0F0}" type="slidenum">
              <a:rPr lang="ru-RU" smtClean="0"/>
              <a:pPr/>
              <a:t>21</a:t>
            </a:fld>
            <a:endParaRPr lang="ru-RU" dirty="0"/>
          </a:p>
        </p:txBody>
      </p:sp>
      <p:pic>
        <p:nvPicPr>
          <p:cNvPr id="2050" name="Picture 2"/>
          <p:cNvPicPr>
            <a:picLocks noChangeAspect="1" noChangeArrowheads="1"/>
          </p:cNvPicPr>
          <p:nvPr/>
        </p:nvPicPr>
        <p:blipFill>
          <a:blip r:embed="rId2" cstate="print"/>
          <a:srcRect/>
          <a:stretch>
            <a:fillRect/>
          </a:stretch>
        </p:blipFill>
        <p:spPr bwMode="auto">
          <a:xfrm>
            <a:off x="1112793" y="627533"/>
            <a:ext cx="7059607" cy="3971029"/>
          </a:xfrm>
          <a:prstGeom prst="rect">
            <a:avLst/>
          </a:prstGeom>
          <a:noFill/>
          <a:ln w="9525">
            <a:noFill/>
            <a:miter lim="800000"/>
            <a:headEnd/>
            <a:tailEnd/>
          </a:ln>
          <a:effectLst/>
        </p:spPr>
      </p:pic>
      <p:pic>
        <p:nvPicPr>
          <p:cNvPr id="4" name="Picture 6" descr="http://aksubayevo.ru/images/uploads/news/2018/4/27/1196c3f59c37977c9cec81ac355e0df1_XL.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6554" t="10591" r="22009" b="36450"/>
          <a:stretch/>
        </p:blipFill>
        <p:spPr bwMode="auto">
          <a:xfrm>
            <a:off x="8044168" y="27492"/>
            <a:ext cx="1046334" cy="6975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B19B0651-EE4F-4900-A07F-96A6BFA9D0F0}" type="slidenum">
              <a:rPr lang="ru-RU" smtClean="0"/>
              <a:pPr/>
              <a:t>22</a:t>
            </a:fld>
            <a:endParaRPr lang="ru-RU" dirty="0"/>
          </a:p>
        </p:txBody>
      </p:sp>
      <p:sp>
        <p:nvSpPr>
          <p:cNvPr id="3" name="Прямоугольник 2"/>
          <p:cNvSpPr/>
          <p:nvPr/>
        </p:nvSpPr>
        <p:spPr>
          <a:xfrm>
            <a:off x="755576" y="1131590"/>
            <a:ext cx="7992888" cy="3108543"/>
          </a:xfrm>
          <a:prstGeom prst="rect">
            <a:avLst/>
          </a:prstGeom>
        </p:spPr>
        <p:txBody>
          <a:bodyPr wrap="square">
            <a:spAutoFit/>
          </a:bodyPr>
          <a:lstStyle/>
          <a:p>
            <a:endParaRPr lang="ru-RU" sz="1200" dirty="0"/>
          </a:p>
          <a:p>
            <a:pPr marL="285750" indent="-285750">
              <a:buFont typeface="Wingdings" panose="05000000000000000000" pitchFamily="2" charset="2"/>
              <a:buChar char="ü"/>
            </a:pPr>
            <a:r>
              <a:rPr lang="ru-RU" sz="1200" b="1" dirty="0">
                <a:solidFill>
                  <a:srgbClr val="C00000"/>
                </a:solidFill>
              </a:rPr>
              <a:t>Разработка</a:t>
            </a:r>
            <a:r>
              <a:rPr lang="ru-RU" sz="1200" b="1" dirty="0">
                <a:solidFill>
                  <a:srgbClr val="FF0000"/>
                </a:solidFill>
              </a:rPr>
              <a:t> </a:t>
            </a:r>
            <a:r>
              <a:rPr lang="ru-RU" sz="1200" dirty="0"/>
              <a:t>образовательными организациями дополнительных профессиональных программ (модулей) повышения квалификации педагогических работников </a:t>
            </a:r>
            <a:r>
              <a:rPr lang="ru-RU" sz="1200" b="1" dirty="0">
                <a:solidFill>
                  <a:srgbClr val="C00000"/>
                </a:solidFill>
              </a:rPr>
              <a:t>с </a:t>
            </a:r>
            <a:r>
              <a:rPr lang="ru-RU" sz="1200" b="1" dirty="0" smtClean="0">
                <a:solidFill>
                  <a:srgbClr val="C00000"/>
                </a:solidFill>
              </a:rPr>
              <a:t>1 октября по </a:t>
            </a:r>
            <a:r>
              <a:rPr lang="ru-RU" sz="1200" b="1" dirty="0">
                <a:solidFill>
                  <a:srgbClr val="C00000"/>
                </a:solidFill>
              </a:rPr>
              <a:t>31 октября </a:t>
            </a:r>
            <a:r>
              <a:rPr lang="ru-RU" sz="1200" b="1" dirty="0" smtClean="0">
                <a:solidFill>
                  <a:srgbClr val="C00000"/>
                </a:solidFill>
              </a:rPr>
              <a:t>2019 </a:t>
            </a:r>
            <a:r>
              <a:rPr lang="ru-RU" sz="1200" b="1" dirty="0">
                <a:solidFill>
                  <a:srgbClr val="C00000"/>
                </a:solidFill>
              </a:rPr>
              <a:t>года </a:t>
            </a:r>
          </a:p>
          <a:p>
            <a:endParaRPr lang="ru-RU" sz="1200" b="1" dirty="0">
              <a:solidFill>
                <a:srgbClr val="FF0000"/>
              </a:solidFill>
            </a:endParaRPr>
          </a:p>
          <a:p>
            <a:pPr marL="285750" indent="-285750">
              <a:buFont typeface="Wingdings" panose="05000000000000000000" pitchFamily="2" charset="2"/>
              <a:buChar char="ü"/>
            </a:pPr>
            <a:r>
              <a:rPr lang="ru-RU" sz="1200" b="1" dirty="0">
                <a:solidFill>
                  <a:srgbClr val="C00000"/>
                </a:solidFill>
              </a:rPr>
              <a:t>Прием</a:t>
            </a:r>
            <a:r>
              <a:rPr lang="ru-RU" sz="1200" dirty="0"/>
              <a:t> дополнительных профессиональных программ (модулей) повышения квалификации педагогических работников, разработанных образовательными организациями на экспертизу </a:t>
            </a:r>
            <a:r>
              <a:rPr lang="ru-RU" sz="1200" b="1" dirty="0">
                <a:solidFill>
                  <a:srgbClr val="C00000"/>
                </a:solidFill>
              </a:rPr>
              <a:t>с 1 по </a:t>
            </a:r>
            <a:r>
              <a:rPr lang="ru-RU" sz="1200" b="1" dirty="0" smtClean="0">
                <a:solidFill>
                  <a:srgbClr val="C00000"/>
                </a:solidFill>
              </a:rPr>
              <a:t>8 </a:t>
            </a:r>
            <a:r>
              <a:rPr lang="ru-RU" sz="1200" b="1" dirty="0">
                <a:solidFill>
                  <a:srgbClr val="C00000"/>
                </a:solidFill>
              </a:rPr>
              <a:t>ноября </a:t>
            </a:r>
            <a:r>
              <a:rPr lang="ru-RU" sz="1200" b="1" dirty="0" smtClean="0">
                <a:solidFill>
                  <a:srgbClr val="C00000"/>
                </a:solidFill>
              </a:rPr>
              <a:t>2019 </a:t>
            </a:r>
            <a:r>
              <a:rPr lang="ru-RU" sz="1200" b="1" dirty="0">
                <a:solidFill>
                  <a:srgbClr val="C00000"/>
                </a:solidFill>
              </a:rPr>
              <a:t>года </a:t>
            </a:r>
          </a:p>
          <a:p>
            <a:endParaRPr lang="ru-RU" sz="1200" i="1" dirty="0"/>
          </a:p>
          <a:p>
            <a:pPr marL="285750" indent="-285750">
              <a:buFont typeface="Wingdings" panose="05000000000000000000" pitchFamily="2" charset="2"/>
              <a:buChar char="ü"/>
            </a:pPr>
            <a:r>
              <a:rPr lang="ru-RU" sz="1200" b="1" dirty="0">
                <a:solidFill>
                  <a:srgbClr val="C00000"/>
                </a:solidFill>
              </a:rPr>
              <a:t>Работа республиканского Экспертного совета </a:t>
            </a:r>
            <a:r>
              <a:rPr lang="ru-RU" sz="1200" dirty="0"/>
              <a:t>по оценке программ (модулей) дополнительного профессионального образования работников образования </a:t>
            </a:r>
            <a:r>
              <a:rPr lang="ru-RU" sz="1200" b="1" dirty="0" smtClean="0">
                <a:solidFill>
                  <a:srgbClr val="C00000"/>
                </a:solidFill>
              </a:rPr>
              <a:t>с 11 </a:t>
            </a:r>
            <a:r>
              <a:rPr lang="ru-RU" sz="1200" b="1" dirty="0">
                <a:solidFill>
                  <a:srgbClr val="C00000"/>
                </a:solidFill>
              </a:rPr>
              <a:t>ноября по </a:t>
            </a:r>
            <a:r>
              <a:rPr lang="ru-RU" sz="1200" b="1" dirty="0" smtClean="0">
                <a:solidFill>
                  <a:srgbClr val="C00000"/>
                </a:solidFill>
              </a:rPr>
              <a:t>22 </a:t>
            </a:r>
            <a:r>
              <a:rPr lang="ru-RU" sz="1200" b="1" dirty="0">
                <a:solidFill>
                  <a:srgbClr val="C00000"/>
                </a:solidFill>
              </a:rPr>
              <a:t>ноября </a:t>
            </a:r>
            <a:r>
              <a:rPr lang="ru-RU" sz="1200" b="1" dirty="0" smtClean="0">
                <a:solidFill>
                  <a:srgbClr val="C00000"/>
                </a:solidFill>
              </a:rPr>
              <a:t>2019 </a:t>
            </a:r>
            <a:r>
              <a:rPr lang="ru-RU" sz="1200" b="1" dirty="0">
                <a:solidFill>
                  <a:srgbClr val="C00000"/>
                </a:solidFill>
              </a:rPr>
              <a:t>года </a:t>
            </a:r>
          </a:p>
          <a:p>
            <a:endParaRPr lang="ru-RU" sz="1200" b="1" dirty="0">
              <a:solidFill>
                <a:srgbClr val="FF0000"/>
              </a:solidFill>
            </a:endParaRPr>
          </a:p>
          <a:p>
            <a:pPr marL="285750" indent="-285750">
              <a:buFont typeface="Wingdings" panose="05000000000000000000" pitchFamily="2" charset="2"/>
              <a:buChar char="ü"/>
            </a:pPr>
            <a:r>
              <a:rPr lang="ru-RU" sz="1200" b="1" dirty="0">
                <a:solidFill>
                  <a:srgbClr val="C00000"/>
                </a:solidFill>
              </a:rPr>
              <a:t>Прием и загрузка План-графиков </a:t>
            </a:r>
            <a:r>
              <a:rPr lang="ru-RU" sz="1200" dirty="0"/>
              <a:t>повышения квалификации педагогических работников в модуль </a:t>
            </a:r>
            <a:r>
              <a:rPr lang="ru-RU" sz="1200" b="1" dirty="0">
                <a:solidFill>
                  <a:srgbClr val="C00000"/>
                </a:solidFill>
              </a:rPr>
              <a:t>с </a:t>
            </a:r>
            <a:r>
              <a:rPr lang="ru-RU" sz="1200" b="1" dirty="0" smtClean="0">
                <a:solidFill>
                  <a:srgbClr val="C00000"/>
                </a:solidFill>
              </a:rPr>
              <a:t>25 </a:t>
            </a:r>
            <a:r>
              <a:rPr lang="ru-RU" sz="1200" b="1" dirty="0">
                <a:solidFill>
                  <a:srgbClr val="C00000"/>
                </a:solidFill>
              </a:rPr>
              <a:t>по </a:t>
            </a:r>
            <a:r>
              <a:rPr lang="ru-RU" sz="1200" b="1" dirty="0" smtClean="0">
                <a:solidFill>
                  <a:srgbClr val="C00000"/>
                </a:solidFill>
              </a:rPr>
              <a:t>29 </a:t>
            </a:r>
            <a:r>
              <a:rPr lang="ru-RU" sz="1200" b="1" dirty="0">
                <a:solidFill>
                  <a:srgbClr val="C00000"/>
                </a:solidFill>
              </a:rPr>
              <a:t>ноября </a:t>
            </a:r>
            <a:r>
              <a:rPr lang="ru-RU" sz="1200" b="1" dirty="0" smtClean="0">
                <a:solidFill>
                  <a:srgbClr val="C00000"/>
                </a:solidFill>
              </a:rPr>
              <a:t>2019 </a:t>
            </a:r>
            <a:r>
              <a:rPr lang="ru-RU" sz="1200" b="1" dirty="0">
                <a:solidFill>
                  <a:srgbClr val="C00000"/>
                </a:solidFill>
              </a:rPr>
              <a:t>года </a:t>
            </a:r>
          </a:p>
          <a:p>
            <a:endParaRPr lang="ru-RU" sz="1200" b="1" dirty="0">
              <a:solidFill>
                <a:srgbClr val="FF0000"/>
              </a:solidFill>
            </a:endParaRPr>
          </a:p>
          <a:p>
            <a:pPr marL="285750" indent="-285750">
              <a:buFont typeface="Wingdings" panose="05000000000000000000" pitchFamily="2" charset="2"/>
              <a:buChar char="ü"/>
            </a:pPr>
            <a:r>
              <a:rPr lang="ru-RU" sz="1200" dirty="0"/>
              <a:t>Подача заявлений (выбор даты, темы, места повышения квалификации) на повышение квалификации педагогическими работниками </a:t>
            </a:r>
            <a:r>
              <a:rPr lang="ru-RU" sz="1600" b="1" dirty="0">
                <a:solidFill>
                  <a:srgbClr val="C00000"/>
                </a:solidFill>
              </a:rPr>
              <a:t>с </a:t>
            </a:r>
            <a:r>
              <a:rPr lang="ru-RU" sz="1600" b="1" dirty="0" smtClean="0">
                <a:solidFill>
                  <a:srgbClr val="C00000"/>
                </a:solidFill>
              </a:rPr>
              <a:t>9 </a:t>
            </a:r>
            <a:r>
              <a:rPr lang="ru-RU" sz="1600" b="1" dirty="0">
                <a:solidFill>
                  <a:srgbClr val="C00000"/>
                </a:solidFill>
              </a:rPr>
              <a:t>по 15 декабря </a:t>
            </a:r>
            <a:r>
              <a:rPr lang="ru-RU" sz="1600" b="1" dirty="0" smtClean="0">
                <a:solidFill>
                  <a:srgbClr val="C00000"/>
                </a:solidFill>
              </a:rPr>
              <a:t>2019 </a:t>
            </a:r>
            <a:r>
              <a:rPr lang="ru-RU" sz="1600" b="1" dirty="0">
                <a:solidFill>
                  <a:srgbClr val="C00000"/>
                </a:solidFill>
              </a:rPr>
              <a:t>года </a:t>
            </a:r>
          </a:p>
        </p:txBody>
      </p:sp>
      <p:sp>
        <p:nvSpPr>
          <p:cNvPr id="4" name="Прямоугольник 3"/>
          <p:cNvSpPr/>
          <p:nvPr/>
        </p:nvSpPr>
        <p:spPr>
          <a:xfrm>
            <a:off x="827584" y="672088"/>
            <a:ext cx="5225533" cy="338554"/>
          </a:xfrm>
          <a:prstGeom prst="rect">
            <a:avLst/>
          </a:prstGeom>
        </p:spPr>
        <p:txBody>
          <a:bodyPr wrap="none">
            <a:spAutoFit/>
          </a:bodyPr>
          <a:lstStyle/>
          <a:p>
            <a:pPr fontAlgn="base">
              <a:spcBef>
                <a:spcPct val="0"/>
              </a:spcBef>
              <a:spcAft>
                <a:spcPct val="0"/>
              </a:spcAft>
            </a:pPr>
            <a:r>
              <a:rPr lang="ru-RU" sz="1600" b="1" dirty="0">
                <a:solidFill>
                  <a:srgbClr val="1F497D">
                    <a:lumMod val="50000"/>
                  </a:srgbClr>
                </a:solidFill>
                <a:cs typeface="Arial" pitchFamily="34" charset="0"/>
              </a:rPr>
              <a:t>Приказ МОиН РТ от </a:t>
            </a:r>
            <a:r>
              <a:rPr lang="ru-RU" sz="1600" b="1" dirty="0" smtClean="0">
                <a:solidFill>
                  <a:srgbClr val="1F497D">
                    <a:lumMod val="50000"/>
                  </a:srgbClr>
                </a:solidFill>
                <a:cs typeface="Arial" pitchFamily="34" charset="0"/>
              </a:rPr>
              <a:t>03.09.2019 </a:t>
            </a:r>
            <a:r>
              <a:rPr lang="ru-RU" sz="1600" b="1" dirty="0">
                <a:solidFill>
                  <a:srgbClr val="1F497D">
                    <a:lumMod val="50000"/>
                  </a:srgbClr>
                </a:solidFill>
                <a:cs typeface="Arial" pitchFamily="34" charset="0"/>
              </a:rPr>
              <a:t>года №</a:t>
            </a:r>
            <a:r>
              <a:rPr lang="ru-RU" sz="1600" b="1" dirty="0" smtClean="0">
                <a:solidFill>
                  <a:srgbClr val="1F497D">
                    <a:lumMod val="50000"/>
                  </a:srgbClr>
                </a:solidFill>
                <a:cs typeface="Arial" pitchFamily="34" charset="0"/>
              </a:rPr>
              <a:t>под-1225/19</a:t>
            </a:r>
            <a:endParaRPr lang="ru-RU" sz="1600" dirty="0">
              <a:solidFill>
                <a:srgbClr val="1F497D">
                  <a:lumMod val="50000"/>
                </a:srgbClr>
              </a:solidFill>
              <a:cs typeface="Arial" pitchFamily="34" charset="0"/>
            </a:endParaRPr>
          </a:p>
        </p:txBody>
      </p:sp>
      <p:sp>
        <p:nvSpPr>
          <p:cNvPr id="5" name="Прямоугольник 4"/>
          <p:cNvSpPr/>
          <p:nvPr/>
        </p:nvSpPr>
        <p:spPr>
          <a:xfrm>
            <a:off x="1259632" y="18476"/>
            <a:ext cx="5832647" cy="369332"/>
          </a:xfrm>
          <a:prstGeom prst="rect">
            <a:avLst/>
          </a:prstGeom>
        </p:spPr>
        <p:txBody>
          <a:bodyPr wrap="square">
            <a:spAutoFit/>
          </a:bodyPr>
          <a:lstStyle/>
          <a:p>
            <a:pPr lvl="0" algn="ctr"/>
            <a:r>
              <a:rPr lang="ru-RU" b="1" dirty="0">
                <a:solidFill>
                  <a:srgbClr val="C00000"/>
                </a:solidFill>
                <a:latin typeface="Garamond" panose="02020404030301010803" pitchFamily="18" charset="0"/>
                <a:ea typeface="+mj-ea"/>
                <a:cs typeface="Times New Roman" panose="02020603050405020304" pitchFamily="18" charset="0"/>
              </a:rPr>
              <a:t>Основные этапы </a:t>
            </a:r>
            <a:r>
              <a:rPr lang="ru-RU" b="1" dirty="0" smtClean="0">
                <a:solidFill>
                  <a:srgbClr val="C00000"/>
                </a:solidFill>
                <a:latin typeface="Garamond" panose="02020404030301010803" pitchFamily="18" charset="0"/>
                <a:ea typeface="+mj-ea"/>
                <a:cs typeface="Times New Roman" panose="02020603050405020304" pitchFamily="18" charset="0"/>
              </a:rPr>
              <a:t>работы (подготовка к 2020г.)</a:t>
            </a:r>
            <a:endParaRPr lang="ru-RU" b="1" dirty="0">
              <a:solidFill>
                <a:srgbClr val="C00000"/>
              </a:solidFill>
              <a:latin typeface="Garamond" panose="02020404030301010803" pitchFamily="18" charset="0"/>
              <a:ea typeface="+mj-ea"/>
              <a:cs typeface="Times New Roman" panose="02020603050405020304" pitchFamily="18" charset="0"/>
            </a:endParaRPr>
          </a:p>
        </p:txBody>
      </p:sp>
      <p:pic>
        <p:nvPicPr>
          <p:cNvPr id="6" name="Picture 6" descr="http://aksubayevo.ru/images/uploads/news/2018/4/27/1196c3f59c37977c9cec81ac355e0df1_XL.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6554" t="10591" r="22009" b="36450"/>
          <a:stretch/>
        </p:blipFill>
        <p:spPr bwMode="auto">
          <a:xfrm>
            <a:off x="8314345" y="0"/>
            <a:ext cx="833289" cy="555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790088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ru-RU" sz="12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sp>
        <p:nvSpPr>
          <p:cNvPr id="3" name="Объект 2"/>
          <p:cNvSpPr txBox="1">
            <a:spLocks/>
          </p:cNvSpPr>
          <p:nvPr/>
        </p:nvSpPr>
        <p:spPr>
          <a:xfrm>
            <a:off x="971600" y="0"/>
            <a:ext cx="6912768" cy="623685"/>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0"/>
              </a:spcBef>
              <a:spcAft>
                <a:spcPts val="0"/>
              </a:spcAft>
              <a:buClrTx/>
              <a:buSzTx/>
              <a:buFont typeface="Arial" pitchFamily="34" charset="0"/>
              <a:buNone/>
              <a:tabLst/>
              <a:defRPr/>
            </a:pPr>
            <a:r>
              <a:rPr kumimoji="0" lang="ru-RU" sz="1400" b="1" i="0" u="none" strike="noStrike" kern="1200" cap="none" spc="0" normalizeH="0" baseline="0" noProof="0" dirty="0">
                <a:ln>
                  <a:noFill/>
                </a:ln>
                <a:solidFill>
                  <a:srgbClr val="C00000"/>
                </a:solidFill>
                <a:effectLst/>
                <a:uLnTx/>
                <a:uFillTx/>
                <a:latin typeface="Garamond" panose="02020404030301010803" pitchFamily="18" charset="0"/>
                <a:ea typeface="+mn-ea"/>
                <a:cs typeface="Times New Roman" panose="02020603050405020304" pitchFamily="18" charset="0"/>
              </a:rPr>
              <a:t>Р</a:t>
            </a:r>
            <a:r>
              <a:rPr kumimoji="0" lang="ru-RU" sz="1400" b="1" i="0" u="none" strike="noStrike" kern="1200" cap="none" spc="0" normalizeH="0" baseline="0" noProof="0" dirty="0" smtClean="0">
                <a:ln>
                  <a:noFill/>
                </a:ln>
                <a:solidFill>
                  <a:srgbClr val="C00000"/>
                </a:solidFill>
                <a:effectLst/>
                <a:uLnTx/>
                <a:uFillTx/>
                <a:latin typeface="Garamond" panose="02020404030301010803" pitchFamily="18" charset="0"/>
                <a:ea typeface="+mn-ea"/>
                <a:cs typeface="Times New Roman" panose="02020603050405020304" pitchFamily="18" charset="0"/>
              </a:rPr>
              <a:t>езультаты выбора траектории профессионального развития (анкетирования) педагогов-кандидатов на ПК в 20</a:t>
            </a:r>
            <a:r>
              <a:rPr kumimoji="0" lang="en-US" sz="1400" b="1" i="0" u="none" strike="noStrike" kern="1200" cap="none" spc="0" normalizeH="0" baseline="0" noProof="0" dirty="0" smtClean="0">
                <a:ln>
                  <a:noFill/>
                </a:ln>
                <a:solidFill>
                  <a:srgbClr val="C00000"/>
                </a:solidFill>
                <a:effectLst/>
                <a:uLnTx/>
                <a:uFillTx/>
                <a:latin typeface="Garamond" panose="02020404030301010803" pitchFamily="18" charset="0"/>
                <a:ea typeface="+mn-ea"/>
                <a:cs typeface="Times New Roman" panose="02020603050405020304" pitchFamily="18" charset="0"/>
              </a:rPr>
              <a:t>20</a:t>
            </a:r>
            <a:r>
              <a:rPr kumimoji="0" lang="ru-RU" sz="1400" b="1" i="0" u="none" strike="noStrike" kern="1200" cap="none" spc="0" normalizeH="0" baseline="0" noProof="0" dirty="0" smtClean="0">
                <a:ln>
                  <a:noFill/>
                </a:ln>
                <a:solidFill>
                  <a:srgbClr val="C00000"/>
                </a:solidFill>
                <a:effectLst/>
                <a:uLnTx/>
                <a:uFillTx/>
                <a:latin typeface="Garamond" panose="02020404030301010803" pitchFamily="18" charset="0"/>
                <a:ea typeface="+mn-ea"/>
                <a:cs typeface="Times New Roman" panose="02020603050405020304" pitchFamily="18" charset="0"/>
              </a:rPr>
              <a:t> году</a:t>
            </a:r>
            <a:endParaRPr kumimoji="0" lang="ru-RU" sz="1400" b="1" i="0" u="none" strike="noStrike" kern="1200" cap="none" spc="0" normalizeH="0" baseline="0" noProof="0" dirty="0">
              <a:ln>
                <a:noFill/>
              </a:ln>
              <a:solidFill>
                <a:srgbClr val="C00000"/>
              </a:solidFill>
              <a:effectLst/>
              <a:uLnTx/>
              <a:uFillTx/>
              <a:latin typeface="Garamond" panose="02020404030301010803" pitchFamily="18" charset="0"/>
              <a:ea typeface="+mn-ea"/>
              <a:cs typeface="Times New Roman" panose="02020603050405020304" pitchFamily="18" charset="0"/>
            </a:endParaRPr>
          </a:p>
        </p:txBody>
      </p:sp>
      <p:pic>
        <p:nvPicPr>
          <p:cNvPr id="4" name="Picture 6" descr="http://aksubayevo.ru/images/uploads/news/2018/4/27/1196c3f59c37977c9cec81ac355e0df1_XL.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6554" t="10591" r="22009" b="36450"/>
          <a:stretch/>
        </p:blipFill>
        <p:spPr bwMode="auto">
          <a:xfrm>
            <a:off x="8314345" y="0"/>
            <a:ext cx="833289" cy="555526"/>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822738" y="546671"/>
            <a:ext cx="7776864" cy="9233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Прошли </a:t>
            </a:r>
            <a:r>
              <a:rPr kumimoji="0" lang="ru-RU" sz="1800" b="0" i="0" u="none" strike="noStrike" kern="1200" cap="none" spc="0" normalizeH="0" baseline="0" noProof="0" dirty="0" smtClean="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анкетирование (выбрали бюджетную основу) </a:t>
            </a:r>
            <a:r>
              <a:rPr kumimoji="0" lang="ru-RU" sz="1800" b="0" i="0" u="none" strike="noStrike" kern="1200" cap="none" spc="0" normalizeH="0" baseline="0" noProof="0" dirty="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ru-RU" sz="1800" b="1" i="0" u="none" strike="noStrike" kern="1200" cap="none" spc="0" normalizeH="0" baseline="0" noProof="0" dirty="0" smtClean="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18 440 </a:t>
            </a:r>
            <a:r>
              <a:rPr kumimoji="0" lang="ru-RU" sz="1800" b="0" i="0" u="none" strike="noStrike" kern="1200" cap="none" spc="0" normalizeH="0" baseline="0" noProof="0" dirty="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педагога</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В</a:t>
            </a:r>
            <a:r>
              <a:rPr kumimoji="0" lang="ru-RU" sz="1800" b="0" i="0" u="none" strike="noStrike" kern="1200" cap="none" spc="0" normalizeH="0" baseline="0" noProof="0" dirty="0" smtClean="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ыбрали </a:t>
            </a:r>
            <a:r>
              <a:rPr kumimoji="0" lang="ru-RU" sz="1800" b="0" i="0" u="none" strike="noStrike" kern="1200" cap="none" spc="0" normalizeH="0" baseline="0" noProof="0" dirty="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внебюджетную основу – </a:t>
            </a:r>
            <a:r>
              <a:rPr kumimoji="0" lang="ru-RU" sz="1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2 </a:t>
            </a:r>
            <a:r>
              <a:rPr lang="ru-RU" b="1" dirty="0" smtClean="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533</a:t>
            </a:r>
            <a:r>
              <a:rPr kumimoji="0" lang="ru-RU" sz="1800" b="1" i="0" u="none" strike="noStrike" kern="1200" cap="none" spc="0" normalizeH="0" baseline="0" noProof="0" dirty="0" smtClean="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ru-RU" sz="1800" b="0" i="0" u="none" strike="noStrike" kern="1200" cap="none" spc="0" normalizeH="0" baseline="0" noProof="0" dirty="0" smtClean="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педагога</a:t>
            </a:r>
            <a:endParaRPr kumimoji="0" lang="ru-RU" sz="1800" b="0" i="0" u="none" strike="noStrike" kern="1200" cap="none" spc="0" normalizeH="0" baseline="0" noProof="0" dirty="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ru-RU" sz="1800" b="1" i="0" u="none" strike="noStrike" kern="1200" cap="none" spc="0" normalizeH="0" baseline="0" noProof="0" dirty="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7" name="Прямоугольник 6"/>
          <p:cNvSpPr/>
          <p:nvPr/>
        </p:nvSpPr>
        <p:spPr>
          <a:xfrm>
            <a:off x="822738" y="1347614"/>
            <a:ext cx="7632848" cy="3508653"/>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10 приоритетных направлений повышения квалификации, в том </a:t>
            </a:r>
            <a:r>
              <a:rPr kumimoji="0" lang="ru-RU" sz="1400" b="1" i="0" u="none" strike="noStrike" kern="1200" cap="none" spc="0" normalizeH="0" baseline="0" noProof="0" dirty="0" smtClean="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числе:</a:t>
            </a:r>
            <a:endParaRPr kumimoji="0" lang="ru-RU" sz="1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ru-RU" sz="800" b="0" i="0" u="none" strike="noStrike" kern="1200" cap="none" spc="0" normalizeH="0" baseline="0" noProof="0" dirty="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1" indent="269875"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ru-RU" sz="1400" b="0" i="0" u="none" strike="noStrike" kern="1200" cap="none" spc="0" normalizeH="0" baseline="0" noProof="0" dirty="0" smtClean="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программы </a:t>
            </a:r>
            <a:r>
              <a:rPr kumimoji="0" lang="ru-RU" sz="1400" b="0" i="0" u="none" strike="noStrike" kern="1200" cap="none" spc="0" normalizeH="0" baseline="0" noProof="0" dirty="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ПК, по совершенствованию </a:t>
            </a:r>
            <a:r>
              <a:rPr kumimoji="0" lang="ru-RU" sz="1400" b="0" i="0" u="sng" strike="noStrike" kern="1200" cap="none" spc="0" normalizeH="0" baseline="0" noProof="0" dirty="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предметных, </a:t>
            </a:r>
            <a:r>
              <a:rPr kumimoji="0" lang="ru-RU" sz="1400" b="0" i="0" u="sng" strike="noStrike" kern="1200" cap="none" spc="0" normalizeH="0" baseline="0" noProof="0" dirty="0" smtClean="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методических, </a:t>
            </a:r>
            <a:r>
              <a:rPr kumimoji="0" lang="ru-RU" sz="1400" b="0" i="0" u="sng" strike="noStrike" kern="1200" cap="none" spc="0" normalizeH="0" baseline="0" noProof="0" dirty="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психолого-педагогическое, коммуникативное навыков </a:t>
            </a:r>
            <a:r>
              <a:rPr kumimoji="0" lang="ru-RU" sz="1400" b="0" i="0" u="none" strike="noStrike" kern="1200" cap="none" spc="0" normalizeH="0" baseline="0" noProof="0" dirty="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учителя (педагога</a:t>
            </a:r>
            <a:r>
              <a:rPr kumimoji="0" lang="ru-RU" sz="1400" b="0" i="0" u="none" strike="noStrike" kern="1200" cap="none" spc="0" normalizeH="0" baseline="0" noProof="0" dirty="0" smtClean="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a:p>
            <a:pPr marL="0" marR="0" lvl="1" indent="269875"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ru-RU" sz="800" b="0" i="0" u="none" strike="noStrike" kern="1200" cap="none" spc="0" normalizeH="0" baseline="0" noProof="0" dirty="0" smtClean="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1" indent="269875"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ru-RU" sz="1400" b="0" i="0" u="none" strike="noStrike" kern="1200" cap="none" spc="0" normalizeH="0" baseline="0" noProof="0" dirty="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п</a:t>
            </a:r>
            <a:r>
              <a:rPr kumimoji="0" lang="ru-RU" sz="1400" b="0" i="0" u="none" strike="noStrike" kern="1200" cap="none" spc="0" normalizeH="0" baseline="0" noProof="0" dirty="0" smtClean="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рограмма </a:t>
            </a:r>
            <a:r>
              <a:rPr kumimoji="0" lang="ru-RU" sz="1400" b="0" i="0" u="none" strike="noStrike" kern="1200" cap="none" spc="0" normalizeH="0" baseline="0" noProof="0" dirty="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ПК, </a:t>
            </a:r>
            <a:r>
              <a:rPr kumimoji="0" lang="ru-RU" sz="1400" b="0" i="0" u="none" strike="noStrike" kern="1200" cap="none" spc="0" normalizeH="0" baseline="0" noProof="0" dirty="0" smtClean="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по формированию </a:t>
            </a:r>
            <a:r>
              <a:rPr kumimoji="0" lang="ru-RU" sz="1400" b="0" i="0" u="none" strike="noStrike" kern="1200" cap="none" spc="0" normalizeH="0" baseline="0" noProof="0" dirty="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у учителя (педагога) </a:t>
            </a:r>
            <a:r>
              <a:rPr kumimoji="0" lang="ru-RU" sz="1400" b="0" i="0" u="none" strike="noStrike" kern="1200" cap="none" spc="0" normalizeH="0" baseline="0" noProof="0" dirty="0" smtClean="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навыков </a:t>
            </a:r>
            <a:r>
              <a:rPr kumimoji="0" lang="ru-RU" sz="1400" b="0" i="0" u="none" strike="noStrike" kern="1200" cap="none" spc="0" normalizeH="0" baseline="0" noProof="0" dirty="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работы в </a:t>
            </a:r>
            <a:r>
              <a:rPr kumimoji="0" lang="ru-RU" sz="1400" b="0" i="0" u="sng" strike="noStrike" kern="1200" cap="none" spc="0" normalizeH="0" baseline="0" noProof="0" dirty="0" err="1">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полилингвальной</a:t>
            </a:r>
            <a:r>
              <a:rPr kumimoji="0" lang="ru-RU" sz="1400" b="0" i="0" u="sng" strike="noStrike" kern="1200" cap="none" spc="0" normalizeH="0" baseline="0" noProof="0" dirty="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образовательной </a:t>
            </a:r>
            <a:r>
              <a:rPr kumimoji="0" lang="ru-RU" sz="1400" b="0" i="0" u="sng" strike="noStrike" kern="1200" cap="none" spc="0" normalizeH="0" baseline="0" noProof="0" dirty="0" smtClean="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среде</a:t>
            </a:r>
          </a:p>
          <a:p>
            <a:pPr marL="0" marR="0" lvl="1" indent="269875"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ru-RU" sz="800" b="0" i="0" u="sng" strike="noStrike" kern="1200" cap="none" spc="0" normalizeH="0" baseline="0" noProof="0" dirty="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1" indent="269875"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ru-RU" sz="1400" b="0" i="0" u="none" strike="noStrike" kern="1200" cap="none" spc="0" normalizeH="0" baseline="0" noProof="0" dirty="0" smtClean="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программы </a:t>
            </a:r>
            <a:r>
              <a:rPr kumimoji="0" lang="ru-RU" sz="1400" b="0" i="0" u="none" strike="noStrike" kern="1200" cap="none" spc="0" normalizeH="0" baseline="0" noProof="0" dirty="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ПК, </a:t>
            </a:r>
            <a:r>
              <a:rPr kumimoji="0" lang="ru-RU" sz="1400" b="0" i="0" u="none" strike="noStrike" kern="1200" cap="none" spc="0" normalizeH="0" baseline="0" noProof="0" dirty="0" smtClean="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по формированию </a:t>
            </a:r>
            <a:r>
              <a:rPr kumimoji="0" lang="ru-RU" sz="1400" b="0" i="0" u="none" strike="noStrike" kern="1200" cap="none" spc="0" normalizeH="0" baseline="0" noProof="0" dirty="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у учителя (педагога) </a:t>
            </a:r>
            <a:r>
              <a:rPr kumimoji="0" lang="ru-RU" sz="1400" b="0" i="0" u="none" strike="noStrike" kern="1200" cap="none" spc="0" normalizeH="0" baseline="0" noProof="0" dirty="0" smtClean="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навыков </a:t>
            </a:r>
            <a:r>
              <a:rPr kumimoji="0" lang="ru-RU" sz="1400" b="0" i="0" u="sng" strike="noStrike" kern="1200" cap="none" spc="0" normalizeH="0" baseline="0" noProof="0" dirty="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обучения детей с ограниченными возможностями здоровья (ОВЗ</a:t>
            </a:r>
            <a:r>
              <a:rPr kumimoji="0" lang="ru-RU" sz="1400" b="0" i="0" u="sng" strike="noStrike" kern="1200" cap="none" spc="0" normalizeH="0" baseline="0" noProof="0" dirty="0" smtClean="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a:p>
            <a:pPr marL="0" marR="0" lvl="1" indent="269875"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ru-RU" sz="800" b="0" i="0" u="sng" strike="noStrike" kern="1200" cap="none" spc="0" normalizeH="0" baseline="0" noProof="0" dirty="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1" indent="269875"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ru-RU" sz="1400" b="0" i="0" u="none" strike="noStrike" kern="1200" cap="none" spc="0" normalizeH="0" baseline="0" noProof="0" dirty="0" smtClean="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программы ПК, </a:t>
            </a:r>
            <a:r>
              <a:rPr kumimoji="0" lang="ru-RU" sz="1400" b="0" i="0" u="none" strike="noStrike" kern="1200" cap="none" spc="0" normalizeH="0" baseline="0" noProof="0" dirty="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по подготовке </a:t>
            </a:r>
            <a:r>
              <a:rPr kumimoji="0" lang="ru-RU" sz="1400" b="0" i="0" u="sng" strike="noStrike" kern="1200" cap="none" spc="0" normalizeH="0" baseline="0" noProof="0" dirty="0" err="1">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тьюторов</a:t>
            </a:r>
            <a:r>
              <a:rPr kumimoji="0" lang="ru-RU" sz="1400" b="0" i="0" u="sng" strike="noStrike" kern="1200" cap="none" spc="0" normalizeH="0" baseline="0" noProof="0" dirty="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организаций ДОО, ДОД, СПО в области цифровых </a:t>
            </a:r>
            <a:r>
              <a:rPr kumimoji="0" lang="ru-RU" sz="1400" b="0" i="0" u="sng" strike="noStrike" kern="1200" cap="none" spc="0" normalizeH="0" baseline="0" noProof="0" dirty="0" smtClean="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технологий</a:t>
            </a:r>
          </a:p>
          <a:p>
            <a:pPr marL="0" marR="0" lvl="1" indent="269875"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ru-RU" sz="800" b="0" i="0" u="sng" strike="noStrike" kern="1200" cap="none" spc="0" normalizeH="0" baseline="0" noProof="0" dirty="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1" indent="269875"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ru-RU" sz="1400" b="0" i="0" u="sng" strike="noStrike" kern="1200" cap="none" spc="0" normalizeH="0" baseline="0" noProof="0" dirty="0" smtClean="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дистанционные программы </a:t>
            </a:r>
            <a:r>
              <a:rPr kumimoji="0" lang="ru-RU" sz="1400" b="0" i="0" u="sng" strike="noStrike" kern="1200" cap="none" spc="0" normalizeH="0" baseline="0" noProof="0" dirty="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ПК </a:t>
            </a:r>
            <a:r>
              <a:rPr kumimoji="0" lang="ru-RU" sz="1400" b="0" i="0" u="none" strike="noStrike" kern="1200" cap="none" spc="0" normalizeH="0" baseline="0" noProof="0" dirty="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для отдельных категорий участников: </a:t>
            </a:r>
            <a:r>
              <a:rPr kumimoji="0" lang="ru-RU" sz="1400" b="0" i="0" u="sng" strike="noStrike" kern="1200" cap="none" spc="0" normalizeH="0" baseline="0" noProof="0" dirty="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старших воспитателей, воспитателей ДОО, учителей математики, русского языка, родного языка, обществознания, географии, педагогов по обучению детей с ограниченными возможностями здоровья, педагогов </a:t>
            </a:r>
            <a:r>
              <a:rPr kumimoji="0" lang="ru-RU" sz="1400" b="0" i="0" u="sng" strike="noStrike" kern="1200" cap="none" spc="0" normalizeH="0" baseline="0" noProof="0" dirty="0" smtClean="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ДОД </a:t>
            </a:r>
            <a:endParaRPr kumimoji="0" lang="ru-RU" sz="1400" b="0" i="0" u="sng" strike="noStrike" kern="1200" cap="none" spc="0" normalizeH="0" baseline="0" noProof="0" dirty="0">
              <a:ln>
                <a:noFill/>
              </a:ln>
              <a:solidFill>
                <a:srgbClr val="1F497D">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1860205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B19B0651-EE4F-4900-A07F-96A6BFA9D0F0}" type="slidenum">
              <a:rPr lang="ru-RU" smtClean="0"/>
              <a:pPr/>
              <a:t>24</a:t>
            </a:fld>
            <a:endParaRPr lang="ru-RU" dirty="0"/>
          </a:p>
        </p:txBody>
      </p:sp>
      <p:graphicFrame>
        <p:nvGraphicFramePr>
          <p:cNvPr id="3" name="Таблица 2"/>
          <p:cNvGraphicFramePr>
            <a:graphicFrameLocks noGrp="1"/>
          </p:cNvGraphicFramePr>
          <p:nvPr>
            <p:extLst>
              <p:ext uri="{D42A27DB-BD31-4B8C-83A1-F6EECF244321}">
                <p14:modId xmlns:p14="http://schemas.microsoft.com/office/powerpoint/2010/main" val="3711618895"/>
              </p:ext>
            </p:extLst>
          </p:nvPr>
        </p:nvGraphicFramePr>
        <p:xfrm>
          <a:off x="1187624" y="843558"/>
          <a:ext cx="7128792" cy="2388096"/>
        </p:xfrm>
        <a:graphic>
          <a:graphicData uri="http://schemas.openxmlformats.org/drawingml/2006/table">
            <a:tbl>
              <a:tblPr firstRow="1" firstCol="1" bandRow="1"/>
              <a:tblGrid>
                <a:gridCol w="6336704">
                  <a:extLst>
                    <a:ext uri="{9D8B030D-6E8A-4147-A177-3AD203B41FA5}">
                      <a16:colId xmlns:a16="http://schemas.microsoft.com/office/drawing/2014/main" xmlns="" val="20000"/>
                    </a:ext>
                  </a:extLst>
                </a:gridCol>
                <a:gridCol w="792088">
                  <a:extLst>
                    <a:ext uri="{9D8B030D-6E8A-4147-A177-3AD203B41FA5}">
                      <a16:colId xmlns:a16="http://schemas.microsoft.com/office/drawing/2014/main" xmlns="" val="20001"/>
                    </a:ext>
                  </a:extLst>
                </a:gridCol>
              </a:tblGrid>
              <a:tr h="516209">
                <a:tc>
                  <a:txBody>
                    <a:bodyPr/>
                    <a:lstStyle/>
                    <a:p>
                      <a:pPr algn="just">
                        <a:spcAft>
                          <a:spcPts val="0"/>
                        </a:spcAft>
                      </a:pPr>
                      <a:r>
                        <a:rPr lang="ru-RU" sz="1600" dirty="0">
                          <a:solidFill>
                            <a:schemeClr val="tx2">
                              <a:lumMod val="50000"/>
                            </a:schemeClr>
                          </a:solidFill>
                          <a:effectLst/>
                          <a:latin typeface="Arial" pitchFamily="34" charset="0"/>
                          <a:ea typeface="Calibri"/>
                          <a:cs typeface="Arial" pitchFamily="34" charset="0"/>
                        </a:rPr>
                        <a:t>Современные нормативно-правовые основы образования</a:t>
                      </a:r>
                      <a:endParaRPr lang="ru-RU" sz="1600" dirty="0">
                        <a:solidFill>
                          <a:schemeClr val="tx2">
                            <a:lumMod val="50000"/>
                          </a:schemeClr>
                        </a:solidFill>
                        <a:effectLst/>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4763" indent="0" algn="ctr">
                        <a:spcAft>
                          <a:spcPts val="0"/>
                        </a:spcAft>
                      </a:pPr>
                      <a:endParaRPr lang="ru-RU" sz="1600" b="1" dirty="0" smtClean="0">
                        <a:solidFill>
                          <a:srgbClr val="C00000"/>
                        </a:solidFill>
                        <a:effectLst/>
                        <a:latin typeface="Arial" pitchFamily="34" charset="0"/>
                        <a:ea typeface="Calibri"/>
                        <a:cs typeface="Arial" pitchFamily="34" charset="0"/>
                      </a:endParaRPr>
                    </a:p>
                    <a:p>
                      <a:pPr marL="4763" indent="0" algn="ctr">
                        <a:spcAft>
                          <a:spcPts val="0"/>
                        </a:spcAft>
                      </a:pPr>
                      <a:endParaRPr lang="ru-RU" sz="1600" b="1" dirty="0" smtClean="0">
                        <a:solidFill>
                          <a:srgbClr val="C00000"/>
                        </a:solidFill>
                        <a:effectLst/>
                        <a:latin typeface="Arial" pitchFamily="34" charset="0"/>
                        <a:ea typeface="Calibri"/>
                        <a:cs typeface="Arial" pitchFamily="34" charset="0"/>
                      </a:endParaRPr>
                    </a:p>
                    <a:p>
                      <a:pPr marL="4763" indent="0" algn="ctr">
                        <a:spcAft>
                          <a:spcPts val="0"/>
                        </a:spcAft>
                      </a:pPr>
                      <a:r>
                        <a:rPr lang="ru-RU" sz="1600" b="1" dirty="0" smtClean="0">
                          <a:solidFill>
                            <a:srgbClr val="C00000"/>
                          </a:solidFill>
                          <a:effectLst/>
                          <a:latin typeface="Arial" pitchFamily="34" charset="0"/>
                          <a:ea typeface="Calibri"/>
                          <a:cs typeface="Arial" pitchFamily="34" charset="0"/>
                        </a:rPr>
                        <a:t>20%</a:t>
                      </a:r>
                      <a:endParaRPr lang="ru-RU" sz="1600" b="1" dirty="0">
                        <a:solidFill>
                          <a:srgbClr val="C00000"/>
                        </a:solidFill>
                        <a:effectLst/>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548787">
                <a:tc>
                  <a:txBody>
                    <a:bodyPr/>
                    <a:lstStyle/>
                    <a:p>
                      <a:pPr algn="just">
                        <a:spcAft>
                          <a:spcPts val="0"/>
                        </a:spcAft>
                      </a:pPr>
                      <a:r>
                        <a:rPr lang="ru-RU" sz="1600" dirty="0">
                          <a:solidFill>
                            <a:schemeClr val="tx2">
                              <a:lumMod val="50000"/>
                            </a:schemeClr>
                          </a:solidFill>
                          <a:effectLst/>
                          <a:latin typeface="Arial" pitchFamily="34" charset="0"/>
                          <a:ea typeface="Calibri"/>
                          <a:cs typeface="Arial" pitchFamily="34" charset="0"/>
                        </a:rPr>
                        <a:t>Психолого-педагогические основы профессиональной деятельности</a:t>
                      </a:r>
                      <a:endParaRPr lang="ru-RU" sz="1600" dirty="0">
                        <a:solidFill>
                          <a:schemeClr val="tx2">
                            <a:lumMod val="50000"/>
                          </a:schemeClr>
                        </a:solidFill>
                        <a:effectLst/>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87313" indent="0" algn="ctr">
                        <a:spcAft>
                          <a:spcPts val="0"/>
                        </a:spcAft>
                      </a:pPr>
                      <a:endParaRPr lang="ru-RU" sz="1600" b="1" dirty="0">
                        <a:solidFill>
                          <a:srgbClr val="C00000"/>
                        </a:solidFill>
                        <a:effectLst/>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548787">
                <a:tc>
                  <a:txBody>
                    <a:bodyPr/>
                    <a:lstStyle/>
                    <a:p>
                      <a:pPr algn="just">
                        <a:spcAft>
                          <a:spcPts val="0"/>
                        </a:spcAft>
                      </a:pPr>
                      <a:r>
                        <a:rPr lang="ru-RU" sz="1600" dirty="0">
                          <a:solidFill>
                            <a:schemeClr val="tx2">
                              <a:lumMod val="50000"/>
                            </a:schemeClr>
                          </a:solidFill>
                          <a:effectLst/>
                          <a:latin typeface="Arial" pitchFamily="34" charset="0"/>
                          <a:ea typeface="Calibri"/>
                          <a:cs typeface="Arial" pitchFamily="34" charset="0"/>
                        </a:rPr>
                        <a:t>Содержательные и процессуальные аспекты профессиональной деятельности</a:t>
                      </a:r>
                      <a:endParaRPr lang="ru-RU" sz="1600" dirty="0">
                        <a:solidFill>
                          <a:schemeClr val="tx2">
                            <a:lumMod val="50000"/>
                          </a:schemeClr>
                        </a:solidFill>
                        <a:effectLst/>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273050" indent="0" algn="ctr">
                        <a:spcAft>
                          <a:spcPts val="0"/>
                        </a:spcAft>
                      </a:pPr>
                      <a:endParaRPr lang="ru-RU" sz="1600" b="1" dirty="0" smtClean="0">
                        <a:solidFill>
                          <a:srgbClr val="C00000"/>
                        </a:solidFill>
                        <a:effectLst/>
                        <a:latin typeface="Arial" pitchFamily="34" charset="0"/>
                        <a:ea typeface="Calibri"/>
                        <a:cs typeface="Arial" pitchFamily="34" charset="0"/>
                      </a:endParaRPr>
                    </a:p>
                    <a:p>
                      <a:pPr marL="273050" indent="0" algn="ctr">
                        <a:spcAft>
                          <a:spcPts val="0"/>
                        </a:spcAft>
                      </a:pPr>
                      <a:endParaRPr lang="ru-RU" sz="1600" b="1" dirty="0" smtClean="0">
                        <a:solidFill>
                          <a:srgbClr val="C00000"/>
                        </a:solidFill>
                        <a:effectLst/>
                        <a:latin typeface="Arial" pitchFamily="34" charset="0"/>
                        <a:ea typeface="Calibri"/>
                        <a:cs typeface="Arial" pitchFamily="34" charset="0"/>
                      </a:endParaRPr>
                    </a:p>
                    <a:p>
                      <a:pPr marL="273050" indent="0" algn="ctr">
                        <a:spcAft>
                          <a:spcPts val="0"/>
                        </a:spcAft>
                      </a:pPr>
                      <a:r>
                        <a:rPr lang="ru-RU" sz="1600" b="1" dirty="0" smtClean="0">
                          <a:solidFill>
                            <a:srgbClr val="C00000"/>
                          </a:solidFill>
                          <a:effectLst/>
                          <a:latin typeface="Arial" pitchFamily="34" charset="0"/>
                          <a:ea typeface="Calibri"/>
                          <a:cs typeface="Arial" pitchFamily="34" charset="0"/>
                        </a:rPr>
                        <a:t>80</a:t>
                      </a:r>
                      <a:r>
                        <a:rPr lang="ru-RU" sz="1600" b="1" dirty="0">
                          <a:solidFill>
                            <a:srgbClr val="C00000"/>
                          </a:solidFill>
                          <a:effectLst/>
                          <a:latin typeface="Arial" pitchFamily="34" charset="0"/>
                          <a:ea typeface="Calibri"/>
                          <a:cs typeface="Arial" pitchFamily="34" charset="0"/>
                        </a:rPr>
                        <a:t>%</a:t>
                      </a:r>
                      <a:endParaRPr lang="ru-RU" sz="1600" b="1" dirty="0">
                        <a:solidFill>
                          <a:srgbClr val="C00000"/>
                        </a:solidFill>
                        <a:effectLst/>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774313">
                <a:tc>
                  <a:txBody>
                    <a:bodyPr/>
                    <a:lstStyle/>
                    <a:p>
                      <a:pPr algn="just">
                        <a:spcAft>
                          <a:spcPts val="0"/>
                        </a:spcAft>
                      </a:pPr>
                      <a:r>
                        <a:rPr lang="ru-RU" sz="1600" dirty="0">
                          <a:solidFill>
                            <a:schemeClr val="tx2">
                              <a:lumMod val="50000"/>
                            </a:schemeClr>
                          </a:solidFill>
                          <a:effectLst/>
                          <a:latin typeface="Arial" pitchFamily="34" charset="0"/>
                          <a:ea typeface="Calibri"/>
                          <a:cs typeface="Arial" pitchFamily="34" charset="0"/>
                        </a:rPr>
                        <a:t>Прикладные аспекты решения актуальных проблем профессиональной </a:t>
                      </a:r>
                      <a:r>
                        <a:rPr lang="ru-RU" sz="1600" dirty="0" smtClean="0">
                          <a:solidFill>
                            <a:schemeClr val="tx2">
                              <a:lumMod val="50000"/>
                            </a:schemeClr>
                          </a:solidFill>
                          <a:effectLst/>
                          <a:latin typeface="Arial" pitchFamily="34" charset="0"/>
                          <a:ea typeface="Calibri"/>
                          <a:cs typeface="Arial" pitchFamily="34" charset="0"/>
                        </a:rPr>
                        <a:t>деятельности</a:t>
                      </a:r>
                    </a:p>
                    <a:p>
                      <a:pPr algn="just">
                        <a:spcAft>
                          <a:spcPts val="0"/>
                        </a:spcAft>
                      </a:pPr>
                      <a:r>
                        <a:rPr lang="ru-RU" sz="1600" dirty="0" smtClean="0">
                          <a:solidFill>
                            <a:schemeClr val="tx2">
                              <a:lumMod val="50000"/>
                            </a:schemeClr>
                          </a:solidFill>
                          <a:effectLst/>
                          <a:latin typeface="Arial" pitchFamily="34" charset="0"/>
                          <a:ea typeface="Times New Roman"/>
                          <a:cs typeface="Arial" pitchFamily="34" charset="0"/>
                        </a:rPr>
                        <a:t>Итоговая аттестация</a:t>
                      </a:r>
                      <a:endParaRPr lang="ru-RU" sz="1600" dirty="0">
                        <a:solidFill>
                          <a:schemeClr val="tx2">
                            <a:lumMod val="50000"/>
                          </a:schemeClr>
                        </a:solidFill>
                        <a:effectLst/>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273050" indent="0" algn="ctr">
                        <a:spcAft>
                          <a:spcPts val="0"/>
                        </a:spcAft>
                      </a:pPr>
                      <a:endParaRPr lang="ru-RU" sz="1600" b="1" dirty="0">
                        <a:solidFill>
                          <a:srgbClr val="C00000"/>
                        </a:solidFill>
                        <a:effectLst/>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bl>
          </a:graphicData>
        </a:graphic>
      </p:graphicFrame>
      <p:sp>
        <p:nvSpPr>
          <p:cNvPr id="4" name="Rectangle 1"/>
          <p:cNvSpPr>
            <a:spLocks noChangeArrowheads="1"/>
          </p:cNvSpPr>
          <p:nvPr/>
        </p:nvSpPr>
        <p:spPr bwMode="auto">
          <a:xfrm>
            <a:off x="1475656" y="154735"/>
            <a:ext cx="578876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indent="450850" algn="ctr"/>
            <a:r>
              <a:rPr lang="ru-RU" b="1" dirty="0">
                <a:solidFill>
                  <a:srgbClr val="C00000"/>
                </a:solidFill>
                <a:latin typeface="Garamond" panose="02020404030301010803" pitchFamily="18" charset="0"/>
                <a:ea typeface="+mj-ea"/>
                <a:cs typeface="Times New Roman" panose="02020603050405020304" pitchFamily="18" charset="0"/>
              </a:rPr>
              <a:t>Рекомендуемые объемы модулей в учебном </a:t>
            </a:r>
            <a:r>
              <a:rPr lang="ru-RU" b="1" dirty="0" smtClean="0">
                <a:solidFill>
                  <a:srgbClr val="C00000"/>
                </a:solidFill>
                <a:latin typeface="Garamond" panose="02020404030301010803" pitchFamily="18" charset="0"/>
                <a:ea typeface="+mj-ea"/>
                <a:cs typeface="Times New Roman" panose="02020603050405020304" pitchFamily="18" charset="0"/>
              </a:rPr>
              <a:t>плане</a:t>
            </a:r>
            <a:endParaRPr lang="ru-RU" b="1" dirty="0">
              <a:solidFill>
                <a:srgbClr val="C00000"/>
              </a:solidFill>
              <a:latin typeface="Garamond" panose="02020404030301010803" pitchFamily="18" charset="0"/>
              <a:ea typeface="+mj-ea"/>
              <a:cs typeface="Times New Roman" panose="02020603050405020304" pitchFamily="18" charset="0"/>
            </a:endParaRPr>
          </a:p>
        </p:txBody>
      </p:sp>
      <p:pic>
        <p:nvPicPr>
          <p:cNvPr id="5" name="Picture 6" descr="http://aksubayevo.ru/images/uploads/news/2018/4/27/1196c3f59c37977c9cec81ac355e0df1_XL.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6554" t="10591" r="22009" b="36450"/>
          <a:stretch/>
        </p:blipFill>
        <p:spPr bwMode="auto">
          <a:xfrm>
            <a:off x="8314345" y="0"/>
            <a:ext cx="833289" cy="555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322159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B19B0651-EE4F-4900-A07F-96A6BFA9D0F0}" type="slidenum">
              <a:rPr lang="ru-RU" smtClean="0"/>
              <a:pPr/>
              <a:t>25</a:t>
            </a:fld>
            <a:endParaRPr lang="ru-RU" dirty="0"/>
          </a:p>
        </p:txBody>
      </p:sp>
      <p:sp>
        <p:nvSpPr>
          <p:cNvPr id="3" name="Прямоугольник 2"/>
          <p:cNvSpPr/>
          <p:nvPr/>
        </p:nvSpPr>
        <p:spPr>
          <a:xfrm>
            <a:off x="1007096" y="136964"/>
            <a:ext cx="6949280" cy="307777"/>
          </a:xfrm>
          <a:prstGeom prst="rect">
            <a:avLst/>
          </a:prstGeom>
        </p:spPr>
        <p:txBody>
          <a:bodyPr wrap="square">
            <a:spAutoFit/>
          </a:bodyPr>
          <a:lstStyle/>
          <a:p>
            <a:pPr lvl="0" algn="ctr"/>
            <a:r>
              <a:rPr lang="ru-RU" sz="1400" b="1" dirty="0">
                <a:solidFill>
                  <a:srgbClr val="C00000"/>
                </a:solidFill>
                <a:latin typeface="Garamond" panose="02020404030301010803" pitchFamily="18" charset="0"/>
                <a:ea typeface="+mj-ea"/>
                <a:cs typeface="Times New Roman" panose="02020603050405020304" pitchFamily="18" charset="0"/>
              </a:rPr>
              <a:t>Трудоемкость программ повышения квалификации </a:t>
            </a:r>
            <a:r>
              <a:rPr lang="ru-RU" sz="1400" b="1" dirty="0" smtClean="0">
                <a:solidFill>
                  <a:srgbClr val="C00000"/>
                </a:solidFill>
                <a:latin typeface="Garamond" panose="02020404030301010803" pitchFamily="18" charset="0"/>
                <a:ea typeface="+mj-ea"/>
                <a:cs typeface="Times New Roman" panose="02020603050405020304" pitchFamily="18" charset="0"/>
              </a:rPr>
              <a:t>для слушателя в 2020 году </a:t>
            </a:r>
            <a:endParaRPr lang="ru-RU" sz="1400" b="1" dirty="0">
              <a:solidFill>
                <a:srgbClr val="C00000"/>
              </a:solidFill>
              <a:latin typeface="Garamond" panose="02020404030301010803" pitchFamily="18" charset="0"/>
              <a:ea typeface="+mj-ea"/>
              <a:cs typeface="Times New Roman" panose="02020603050405020304" pitchFamily="18" charset="0"/>
            </a:endParaRPr>
          </a:p>
        </p:txBody>
      </p:sp>
      <p:pic>
        <p:nvPicPr>
          <p:cNvPr id="4" name="Picture 6" descr="http://aksubayevo.ru/images/uploads/news/2018/4/27/1196c3f59c37977c9cec81ac355e0df1_XL.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6554" t="10591" r="22009" b="36450"/>
          <a:stretch/>
        </p:blipFill>
        <p:spPr bwMode="auto">
          <a:xfrm>
            <a:off x="8314345" y="0"/>
            <a:ext cx="833289" cy="555526"/>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971600" y="786585"/>
            <a:ext cx="7920880" cy="3847207"/>
          </a:xfrm>
          <a:prstGeom prst="rect">
            <a:avLst/>
          </a:prstGeom>
        </p:spPr>
        <p:txBody>
          <a:bodyPr wrap="square">
            <a:spAutoFit/>
          </a:bodyPr>
          <a:lstStyle/>
          <a:p>
            <a:pPr marL="0" lvl="1" algn="just">
              <a:spcAft>
                <a:spcPts val="0"/>
              </a:spcAft>
              <a:tabLst>
                <a:tab pos="810260" algn="l"/>
              </a:tabLst>
            </a:pPr>
            <a:r>
              <a:rPr lang="ru-RU" sz="1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72 часа</a:t>
            </a:r>
            <a:r>
              <a:rPr lang="ru-RU"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для работников организаций дошкольного образования (далее – ДОО), учителей начальных классов, работников организаций дополнительного образования детей (далее – ДОД), педагогов-психологов, социальных педагогов и др. (дистанционный модуль для высшей квалификационной категории – до 36 часов, первой категории – до 24 часов, без категории – до 16 часов</a:t>
            </a:r>
            <a:r>
              <a:rPr lang="ru-RU" sz="1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p>
          <a:p>
            <a:pPr marL="0" lvl="1" algn="just">
              <a:spcAft>
                <a:spcPts val="0"/>
              </a:spcAft>
              <a:tabLst>
                <a:tab pos="810260" algn="l"/>
              </a:tabLst>
            </a:pPr>
            <a:endParaRPr lang="ru-RU" sz="1200" dirty="0">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0"/>
              </a:spcAft>
            </a:pPr>
            <a:r>
              <a:rPr lang="ru-RU" sz="1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96 часов </a:t>
            </a:r>
            <a:r>
              <a:rPr lang="ru-RU"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для учителей-предметников, учителей-дефектологов (дистанционный модуль для высшей квалификационной категории – до 36 часов, первой категории – до 24 часов, без категории – до 16 часов</a:t>
            </a:r>
            <a:r>
              <a:rPr lang="ru-RU" sz="1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p>
          <a:p>
            <a:pPr algn="just">
              <a:spcAft>
                <a:spcPts val="0"/>
              </a:spcAft>
            </a:pPr>
            <a:endParaRPr lang="ru-RU" sz="1200" dirty="0">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0"/>
              </a:spcAft>
            </a:pPr>
            <a:r>
              <a:rPr lang="ru-RU" sz="1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112 часов </a:t>
            </a:r>
            <a:r>
              <a:rPr lang="ru-RU"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для педагогов, показавших удовлетворительный и неудовлетворительный уровни владения профессиональными компетенциями и нуждающихся в подготовке (зона низкого качества) по преподаваемым </a:t>
            </a:r>
            <a:r>
              <a:rPr lang="ru-RU" sz="1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предметам</a:t>
            </a:r>
          </a:p>
          <a:p>
            <a:pPr algn="just">
              <a:spcAft>
                <a:spcPts val="0"/>
              </a:spcAft>
            </a:pPr>
            <a:endParaRPr lang="ru-RU" sz="1200" dirty="0">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0"/>
              </a:spcAft>
            </a:pPr>
            <a:r>
              <a:rPr lang="ru-RU" sz="1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72-144</a:t>
            </a:r>
            <a:r>
              <a:rPr lang="ru-RU"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часа для руководителей образовательных организаций (дистанционный модуль не более 36 часов</a:t>
            </a:r>
            <a:r>
              <a:rPr lang="ru-RU" sz="1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p>
          <a:p>
            <a:pPr algn="just">
              <a:spcAft>
                <a:spcPts val="0"/>
              </a:spcAft>
            </a:pPr>
            <a:endParaRPr lang="ru-RU" sz="1200" dirty="0">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0"/>
              </a:spcAft>
            </a:pPr>
            <a:r>
              <a:rPr lang="ru-RU"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отдельные модули, в том числе и для модулей интегрированных программ повышения квалификации по двум или нескольким предметам до 36 часов.</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5060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B19B0651-EE4F-4900-A07F-96A6BFA9D0F0}" type="slidenum">
              <a:rPr lang="ru-RU" smtClean="0"/>
              <a:pPr/>
              <a:t>26</a:t>
            </a:fld>
            <a:endParaRPr lang="ru-RU" dirty="0"/>
          </a:p>
        </p:txBody>
      </p:sp>
      <p:sp>
        <p:nvSpPr>
          <p:cNvPr id="3" name="Прямоугольник 2"/>
          <p:cNvSpPr/>
          <p:nvPr/>
        </p:nvSpPr>
        <p:spPr>
          <a:xfrm>
            <a:off x="971600" y="599846"/>
            <a:ext cx="3600400" cy="3785652"/>
          </a:xfrm>
          <a:prstGeom prst="rect">
            <a:avLst/>
          </a:prstGeom>
        </p:spPr>
        <p:txBody>
          <a:bodyPr wrap="square">
            <a:spAutoFit/>
          </a:bodyPr>
          <a:lstStyle/>
          <a:p>
            <a:pPr marL="0" lvl="1">
              <a:spcAft>
                <a:spcPts val="0"/>
              </a:spcAft>
            </a:pPr>
            <a:r>
              <a:rPr lang="ru-RU" sz="1600" dirty="0" smtClean="0">
                <a:solidFill>
                  <a:srgbClr val="C00000"/>
                </a:solidFill>
                <a:latin typeface="Arial Narrow" panose="020B0606020202030204" pitchFamily="34" charset="0"/>
                <a:ea typeface="Calibri" panose="020F0502020204030204" pitchFamily="34" charset="0"/>
                <a:cs typeface="Times New Roman" panose="02020603050405020304" pitchFamily="18" charset="0"/>
              </a:rPr>
              <a:t>!!!</a:t>
            </a:r>
            <a:r>
              <a:rPr lang="ru-RU" sz="1400" dirty="0" smtClean="0">
                <a:solidFill>
                  <a:srgbClr val="C00000"/>
                </a:solidFill>
                <a:latin typeface="Arial Narrow" panose="020B0606020202030204" pitchFamily="34" charset="0"/>
                <a:ea typeface="Calibri" panose="020F0502020204030204" pitchFamily="34" charset="0"/>
                <a:cs typeface="Times New Roman" panose="02020603050405020304" pitchFamily="18" charset="0"/>
              </a:rPr>
              <a:t>  </a:t>
            </a:r>
            <a:r>
              <a:rPr lang="ru-RU" sz="1400" dirty="0" smtClean="0">
                <a:solidFill>
                  <a:srgbClr val="0070C0"/>
                </a:solidFill>
                <a:latin typeface="Arial Narrow" panose="020B0606020202030204" pitchFamily="34" charset="0"/>
                <a:ea typeface="Calibri" panose="020F0502020204030204" pitchFamily="34" charset="0"/>
                <a:cs typeface="Times New Roman" panose="02020603050405020304" pitchFamily="18" charset="0"/>
              </a:rPr>
              <a:t>Для </a:t>
            </a:r>
            <a:r>
              <a:rPr lang="ru-RU" sz="1400" dirty="0">
                <a:solidFill>
                  <a:srgbClr val="0070C0"/>
                </a:solidFill>
                <a:latin typeface="Arial Narrow" panose="020B0606020202030204" pitchFamily="34" charset="0"/>
                <a:ea typeface="Calibri" panose="020F0502020204030204" pitchFamily="34" charset="0"/>
                <a:cs typeface="Times New Roman" panose="02020603050405020304" pitchFamily="18" charset="0"/>
              </a:rPr>
              <a:t>всех категорий </a:t>
            </a:r>
            <a:r>
              <a:rPr lang="ru-RU" sz="1400" u="sng" dirty="0">
                <a:solidFill>
                  <a:srgbClr val="0070C0"/>
                </a:solidFill>
                <a:latin typeface="Arial Narrow" panose="020B0606020202030204" pitchFamily="34" charset="0"/>
                <a:ea typeface="Calibri" panose="020F0502020204030204" pitchFamily="34" charset="0"/>
                <a:cs typeface="Times New Roman" panose="02020603050405020304" pitchFamily="18" charset="0"/>
              </a:rPr>
              <a:t>педагогических работников </a:t>
            </a:r>
            <a:r>
              <a:rPr lang="ru-RU" sz="1400" dirty="0">
                <a:solidFill>
                  <a:srgbClr val="0070C0"/>
                </a:solidFill>
                <a:latin typeface="Arial Narrow" panose="020B0606020202030204" pitchFamily="34" charset="0"/>
                <a:ea typeface="Calibri" panose="020F0502020204030204" pitchFamily="34" charset="0"/>
                <a:cs typeface="Times New Roman" panose="02020603050405020304" pitchFamily="18" charset="0"/>
              </a:rPr>
              <a:t>образования обязательными модулями являются</a:t>
            </a:r>
            <a:r>
              <a:rPr lang="ru-RU" sz="1400" dirty="0" smtClean="0">
                <a:solidFill>
                  <a:srgbClr val="0070C0"/>
                </a:solidFill>
                <a:latin typeface="Arial Narrow" panose="020B0606020202030204" pitchFamily="34" charset="0"/>
                <a:ea typeface="Calibri" panose="020F0502020204030204" pitchFamily="34" charset="0"/>
                <a:cs typeface="Times New Roman" panose="02020603050405020304" pitchFamily="18" charset="0"/>
              </a:rPr>
              <a:t>:</a:t>
            </a:r>
          </a:p>
          <a:p>
            <a:pPr marL="0" lvl="1">
              <a:spcAft>
                <a:spcPts val="0"/>
              </a:spcAft>
            </a:pPr>
            <a:endParaRPr lang="ru-RU" sz="1200" dirty="0">
              <a:solidFill>
                <a:srgbClr val="0070C0"/>
              </a:solidFill>
              <a:latin typeface="Arial Narrow" panose="020B0606020202030204" pitchFamily="34" charset="0"/>
              <a:ea typeface="Times New Roman" panose="02020603050405020304" pitchFamily="18" charset="0"/>
              <a:cs typeface="Times New Roman" panose="02020603050405020304" pitchFamily="18" charset="0"/>
            </a:endParaRPr>
          </a:p>
          <a:p>
            <a:pPr>
              <a:spcAft>
                <a:spcPts val="0"/>
              </a:spcAft>
            </a:pPr>
            <a:r>
              <a:rPr lang="ru-RU" sz="1400" b="1" dirty="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«Профессиональный стандарт педагога» </a:t>
            </a:r>
            <a:r>
              <a:rPr lang="ru-RU" sz="1000" dirty="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(учителя, воспитателя, педагога-психолога, педагога ДОД, педагога </a:t>
            </a:r>
            <a:r>
              <a:rPr lang="ru-RU" sz="1000" dirty="0" smtClean="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ПО и </a:t>
            </a:r>
            <a:r>
              <a:rPr lang="ru-RU" sz="1000" dirty="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ДПО и т.д.» </a:t>
            </a:r>
            <a:r>
              <a:rPr lang="ru-RU" sz="1400" b="1" dirty="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в объеме 4 </a:t>
            </a:r>
            <a:r>
              <a:rPr lang="ru-RU" sz="1400" b="1" dirty="0" smtClean="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часов</a:t>
            </a:r>
          </a:p>
          <a:p>
            <a:pPr>
              <a:spcAft>
                <a:spcPts val="0"/>
              </a:spcAft>
            </a:pPr>
            <a:endParaRPr lang="ru-RU" sz="1200" b="1" dirty="0">
              <a:solidFill>
                <a:schemeClr val="tx2">
                  <a:lumMod val="75000"/>
                </a:schemeClr>
              </a:solidFill>
              <a:latin typeface="Calibri" panose="020F0502020204030204" pitchFamily="34" charset="0"/>
              <a:ea typeface="Times New Roman" panose="02020603050405020304" pitchFamily="18" charset="0"/>
              <a:cs typeface="Times New Roman" panose="02020603050405020304" pitchFamily="18" charset="0"/>
            </a:endParaRPr>
          </a:p>
          <a:p>
            <a:pPr>
              <a:spcAft>
                <a:spcPts val="0"/>
              </a:spcAft>
            </a:pPr>
            <a:r>
              <a:rPr lang="ru-RU" sz="1400" b="1" dirty="0">
                <a:solidFill>
                  <a:schemeClr val="tx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«Цифровые образовательные технологии» </a:t>
            </a:r>
            <a:r>
              <a:rPr lang="ru-RU" sz="1000" dirty="0" smtClean="0">
                <a:solidFill>
                  <a:schemeClr val="tx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1000" dirty="0">
                <a:solidFill>
                  <a:schemeClr val="tx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применительно к работе учителя, педагога) </a:t>
            </a:r>
            <a:r>
              <a:rPr lang="ru-RU" sz="1400" b="1" dirty="0">
                <a:solidFill>
                  <a:schemeClr val="tx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в объеме </a:t>
            </a:r>
            <a:r>
              <a:rPr lang="ru-RU" sz="1400" b="1" dirty="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8 </a:t>
            </a:r>
            <a:r>
              <a:rPr lang="ru-RU" sz="1400" b="1" dirty="0" smtClean="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часов</a:t>
            </a:r>
          </a:p>
          <a:p>
            <a:pPr>
              <a:spcAft>
                <a:spcPts val="0"/>
              </a:spcAft>
            </a:pPr>
            <a:endParaRPr lang="ru-RU" sz="1200" b="1" dirty="0">
              <a:solidFill>
                <a:schemeClr val="tx2">
                  <a:lumMod val="75000"/>
                </a:schemeClr>
              </a:solidFill>
              <a:latin typeface="Calibri" panose="020F0502020204030204" pitchFamily="34" charset="0"/>
              <a:ea typeface="Times New Roman" panose="02020603050405020304" pitchFamily="18" charset="0"/>
              <a:cs typeface="Times New Roman" panose="02020603050405020304" pitchFamily="18" charset="0"/>
            </a:endParaRPr>
          </a:p>
          <a:p>
            <a:pPr>
              <a:spcAft>
                <a:spcPts val="0"/>
              </a:spcAft>
            </a:pPr>
            <a:r>
              <a:rPr lang="ru-RU" sz="1400" b="1" dirty="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«Особенности организации работы с детьми с </a:t>
            </a:r>
            <a:r>
              <a:rPr lang="ru-RU" sz="1400" b="1" dirty="0" smtClean="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ОВЗ в </a:t>
            </a:r>
            <a:r>
              <a:rPr lang="ru-RU" sz="1400" b="1" dirty="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объеме 16 </a:t>
            </a:r>
            <a:r>
              <a:rPr lang="ru-RU" sz="1400" b="1" dirty="0" smtClean="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часов</a:t>
            </a:r>
            <a:endParaRPr lang="ru-RU" sz="1400" dirty="0" smtClean="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endParaRPr lang="ru-RU" sz="1200" dirty="0">
              <a:solidFill>
                <a:schemeClr val="tx2">
                  <a:lumMod val="75000"/>
                </a:schemeClr>
              </a:solidFill>
              <a:latin typeface="Calibri" panose="020F0502020204030204" pitchFamily="34" charset="0"/>
              <a:ea typeface="Times New Roman" panose="02020603050405020304" pitchFamily="18" charset="0"/>
              <a:cs typeface="Times New Roman" panose="02020603050405020304" pitchFamily="18" charset="0"/>
            </a:endParaRPr>
          </a:p>
          <a:p>
            <a:pPr>
              <a:spcAft>
                <a:spcPts val="0"/>
              </a:spcAft>
            </a:pPr>
            <a:r>
              <a:rPr lang="ru-RU" sz="1400" b="1" dirty="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«Деятельность классного руководителя» </a:t>
            </a:r>
            <a:r>
              <a:rPr lang="ru-RU" sz="1400" b="1" dirty="0" smtClean="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в </a:t>
            </a:r>
            <a:r>
              <a:rPr lang="ru-RU" sz="1400" b="1" dirty="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объеме 8 </a:t>
            </a:r>
            <a:r>
              <a:rPr lang="ru-RU" sz="1400" b="1" dirty="0" smtClean="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часов</a:t>
            </a:r>
          </a:p>
          <a:p>
            <a:pPr>
              <a:spcAft>
                <a:spcPts val="0"/>
              </a:spcAft>
            </a:pPr>
            <a:endParaRPr lang="ru-RU" sz="1200" b="1" dirty="0">
              <a:solidFill>
                <a:schemeClr val="tx2">
                  <a:lumMod val="75000"/>
                </a:schemeClr>
              </a:solidFill>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Прямоугольник 3"/>
          <p:cNvSpPr/>
          <p:nvPr/>
        </p:nvSpPr>
        <p:spPr>
          <a:xfrm>
            <a:off x="4788024" y="571142"/>
            <a:ext cx="4032448" cy="3616375"/>
          </a:xfrm>
          <a:prstGeom prst="rect">
            <a:avLst/>
          </a:prstGeom>
        </p:spPr>
        <p:txBody>
          <a:bodyPr wrap="square">
            <a:spAutoFit/>
          </a:bodyPr>
          <a:lstStyle/>
          <a:p>
            <a:pPr marL="90488" lvl="1" algn="just">
              <a:spcAft>
                <a:spcPts val="0"/>
              </a:spcAft>
            </a:pPr>
            <a:r>
              <a:rPr lang="ru-RU" sz="1600" dirty="0" smtClean="0">
                <a:solidFill>
                  <a:srgbClr val="C00000"/>
                </a:solidFill>
                <a:latin typeface="Arial Narrow" panose="020B0606020202030204" pitchFamily="34" charset="0"/>
                <a:ea typeface="Calibri" panose="020F0502020204030204" pitchFamily="34" charset="0"/>
                <a:cs typeface="Times New Roman" panose="02020603050405020304" pitchFamily="18" charset="0"/>
              </a:rPr>
              <a:t>!!!</a:t>
            </a:r>
            <a:r>
              <a:rPr lang="ru-RU" sz="1400" dirty="0" smtClean="0">
                <a:solidFill>
                  <a:srgbClr val="C00000"/>
                </a:solidFill>
                <a:latin typeface="Arial Narrow" panose="020B0606020202030204" pitchFamily="34" charset="0"/>
                <a:ea typeface="Calibri" panose="020F0502020204030204" pitchFamily="34" charset="0"/>
                <a:cs typeface="Times New Roman" panose="02020603050405020304" pitchFamily="18" charset="0"/>
              </a:rPr>
              <a:t> </a:t>
            </a:r>
            <a:r>
              <a:rPr lang="ru-RU" sz="1400" dirty="0" smtClean="0">
                <a:solidFill>
                  <a:srgbClr val="0070C0"/>
                </a:solidFill>
                <a:latin typeface="Arial Narrow" panose="020B0606020202030204" pitchFamily="34" charset="0"/>
                <a:ea typeface="Calibri" panose="020F0502020204030204" pitchFamily="34" charset="0"/>
                <a:cs typeface="Times New Roman" panose="02020603050405020304" pitchFamily="18" charset="0"/>
              </a:rPr>
              <a:t>Для </a:t>
            </a:r>
            <a:r>
              <a:rPr lang="ru-RU" sz="1400" u="sng" dirty="0">
                <a:solidFill>
                  <a:srgbClr val="0070C0"/>
                </a:solidFill>
                <a:latin typeface="Arial Narrow" panose="020B0606020202030204" pitchFamily="34" charset="0"/>
                <a:ea typeface="Calibri" panose="020F0502020204030204" pitchFamily="34" charset="0"/>
                <a:cs typeface="Times New Roman" panose="02020603050405020304" pitchFamily="18" charset="0"/>
              </a:rPr>
              <a:t>управленческих работников </a:t>
            </a:r>
            <a:r>
              <a:rPr lang="ru-RU" sz="1400" dirty="0">
                <a:solidFill>
                  <a:srgbClr val="0070C0"/>
                </a:solidFill>
                <a:latin typeface="Arial Narrow" panose="020B0606020202030204" pitchFamily="34" charset="0"/>
                <a:ea typeface="Calibri" panose="020F0502020204030204" pitchFamily="34" charset="0"/>
                <a:cs typeface="Times New Roman" panose="02020603050405020304" pitchFamily="18" charset="0"/>
              </a:rPr>
              <a:t>обязательными </a:t>
            </a:r>
            <a:r>
              <a:rPr lang="ru-RU" sz="1400" dirty="0" smtClean="0">
                <a:solidFill>
                  <a:srgbClr val="0070C0"/>
                </a:solidFill>
                <a:latin typeface="Arial Narrow" panose="020B0606020202030204" pitchFamily="34" charset="0"/>
                <a:ea typeface="Calibri" panose="020F0502020204030204" pitchFamily="34" charset="0"/>
                <a:cs typeface="Times New Roman" panose="02020603050405020304" pitchFamily="18" charset="0"/>
              </a:rPr>
              <a:t>модулями являются:</a:t>
            </a:r>
            <a:endParaRPr lang="ru-RU" sz="1400" dirty="0">
              <a:solidFill>
                <a:srgbClr val="0070C0"/>
              </a:solidFill>
              <a:latin typeface="Arial Narrow" panose="020B0606020202030204" pitchFamily="34" charset="0"/>
              <a:ea typeface="Calibri" panose="020F0502020204030204" pitchFamily="34" charset="0"/>
              <a:cs typeface="Times New Roman" panose="02020603050405020304" pitchFamily="18" charset="0"/>
            </a:endParaRPr>
          </a:p>
          <a:p>
            <a:pPr marL="90488" algn="just">
              <a:spcAft>
                <a:spcPts val="0"/>
              </a:spcAft>
            </a:pPr>
            <a:r>
              <a:rPr lang="ru-RU" sz="1400" b="1" dirty="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«Противодействие коррупции», «Профилактика терроризма и экстремизма», «Финансовая грамотность» в объеме 8 </a:t>
            </a:r>
            <a:r>
              <a:rPr lang="ru-RU" sz="1400" b="1" dirty="0" smtClean="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часов</a:t>
            </a:r>
          </a:p>
          <a:p>
            <a:pPr marL="90488" algn="just">
              <a:spcAft>
                <a:spcPts val="0"/>
              </a:spcAft>
            </a:pPr>
            <a:endParaRPr lang="ru-RU" sz="1400" b="1" dirty="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90488" algn="just">
              <a:spcAft>
                <a:spcPts val="0"/>
              </a:spcAft>
            </a:pPr>
            <a:r>
              <a:rPr lang="ru-RU" sz="1400" b="1" dirty="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«Профессиональны стандарты в сфере образования» в объеме 4 </a:t>
            </a:r>
            <a:r>
              <a:rPr lang="ru-RU" sz="1400" b="1" dirty="0" smtClean="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часов</a:t>
            </a:r>
          </a:p>
          <a:p>
            <a:pPr marL="90488" algn="just">
              <a:spcAft>
                <a:spcPts val="0"/>
              </a:spcAft>
            </a:pPr>
            <a:endParaRPr lang="ru-RU" sz="1400" b="1" dirty="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90488" algn="just">
              <a:spcAft>
                <a:spcPts val="0"/>
              </a:spcAft>
            </a:pPr>
            <a:r>
              <a:rPr lang="ru-RU" sz="1400" b="1" dirty="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«Цифровые образовательные технологии» </a:t>
            </a:r>
            <a:r>
              <a:rPr lang="ru-RU" sz="1400" b="1" dirty="0" smtClean="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в </a:t>
            </a:r>
            <a:r>
              <a:rPr lang="ru-RU" sz="1400" b="1" dirty="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объеме 8 </a:t>
            </a:r>
            <a:r>
              <a:rPr lang="ru-RU" sz="1400" b="1" dirty="0" smtClean="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часов</a:t>
            </a:r>
          </a:p>
          <a:p>
            <a:pPr marL="90488" algn="just">
              <a:spcAft>
                <a:spcPts val="0"/>
              </a:spcAft>
            </a:pPr>
            <a:endParaRPr lang="ru-RU" sz="800" b="1" dirty="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90488" algn="just">
              <a:spcAft>
                <a:spcPts val="0"/>
              </a:spcAft>
            </a:pPr>
            <a:r>
              <a:rPr lang="ru-RU" sz="1400" b="1" dirty="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«Особенности организации работы с детьми с ОВЗ» в объеме 8 </a:t>
            </a:r>
            <a:r>
              <a:rPr lang="ru-RU" sz="1400" b="1" dirty="0" smtClean="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часов</a:t>
            </a:r>
          </a:p>
          <a:p>
            <a:pPr marL="90488" algn="just">
              <a:spcAft>
                <a:spcPts val="0"/>
              </a:spcAft>
            </a:pPr>
            <a:endParaRPr lang="ru-RU" sz="900" b="1" dirty="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90488" algn="just">
              <a:spcAft>
                <a:spcPts val="0"/>
              </a:spcAft>
            </a:pPr>
            <a:r>
              <a:rPr lang="ru-RU" sz="1400" b="1" dirty="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«Стратегические вопросы воспитания» в объеме 8 </a:t>
            </a:r>
            <a:r>
              <a:rPr lang="ru-RU" sz="1400" b="1" dirty="0" smtClean="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часов</a:t>
            </a:r>
            <a:endParaRPr lang="ru-RU" sz="1400" b="1" dirty="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Прямоугольник 6"/>
          <p:cNvSpPr/>
          <p:nvPr/>
        </p:nvSpPr>
        <p:spPr>
          <a:xfrm>
            <a:off x="1043608" y="44290"/>
            <a:ext cx="6949280" cy="338554"/>
          </a:xfrm>
          <a:prstGeom prst="rect">
            <a:avLst/>
          </a:prstGeom>
        </p:spPr>
        <p:txBody>
          <a:bodyPr wrap="square">
            <a:spAutoFit/>
          </a:bodyPr>
          <a:lstStyle/>
          <a:p>
            <a:pPr lvl="0" algn="ctr"/>
            <a:r>
              <a:rPr lang="ru-RU" sz="1600" b="1" dirty="0" smtClean="0">
                <a:solidFill>
                  <a:srgbClr val="C00000"/>
                </a:solidFill>
                <a:latin typeface="Garamond" panose="02020404030301010803" pitchFamily="18" charset="0"/>
                <a:ea typeface="+mj-ea"/>
                <a:cs typeface="Times New Roman" panose="02020603050405020304" pitchFamily="18" charset="0"/>
              </a:rPr>
              <a:t>Обязательные модули в программах ПК в 2020 году </a:t>
            </a:r>
            <a:endParaRPr lang="ru-RU" sz="1600" b="1" dirty="0">
              <a:solidFill>
                <a:srgbClr val="C00000"/>
              </a:solidFill>
              <a:latin typeface="Garamond" panose="02020404030301010803" pitchFamily="18" charset="0"/>
              <a:ea typeface="+mj-ea"/>
              <a:cs typeface="Times New Roman" panose="02020603050405020304" pitchFamily="18" charset="0"/>
            </a:endParaRPr>
          </a:p>
        </p:txBody>
      </p:sp>
      <p:pic>
        <p:nvPicPr>
          <p:cNvPr id="6" name="Picture 6" descr="http://aksubayevo.ru/images/uploads/news/2018/4/27/1196c3f59c37977c9cec81ac355e0df1_XL.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6554" t="10591" r="22009" b="36450"/>
          <a:stretch/>
        </p:blipFill>
        <p:spPr bwMode="auto">
          <a:xfrm>
            <a:off x="8314345" y="0"/>
            <a:ext cx="833289" cy="555526"/>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2843808" y="4310112"/>
            <a:ext cx="4779404" cy="584775"/>
          </a:xfrm>
          <a:prstGeom prst="rect">
            <a:avLst/>
          </a:prstGeom>
        </p:spPr>
        <p:txBody>
          <a:bodyPr wrap="square">
            <a:spAutoFit/>
          </a:bodyPr>
          <a:lstStyle/>
          <a:p>
            <a:r>
              <a:rPr lang="ru-RU" sz="1600" b="1" i="1" dirty="0">
                <a:solidFill>
                  <a:srgbClr val="7030A0"/>
                </a:solidFill>
                <a:latin typeface="Times New Roman" panose="02020603050405020304" pitchFamily="18" charset="0"/>
                <a:ea typeface="Calibri" panose="020F0502020204030204" pitchFamily="34" charset="0"/>
              </a:rPr>
              <a:t>Стажировка</a:t>
            </a:r>
            <a:r>
              <a:rPr lang="ru-RU" sz="1600" i="1" dirty="0">
                <a:solidFill>
                  <a:srgbClr val="7030A0"/>
                </a:solidFill>
                <a:latin typeface="Times New Roman" panose="02020603050405020304" pitchFamily="18" charset="0"/>
                <a:ea typeface="Calibri" panose="020F0502020204030204" pitchFamily="34" charset="0"/>
              </a:rPr>
              <a:t> на базе образовательных </a:t>
            </a:r>
            <a:endParaRPr lang="ru-RU" sz="1600" i="1" dirty="0" smtClean="0">
              <a:solidFill>
                <a:srgbClr val="7030A0"/>
              </a:solidFill>
              <a:latin typeface="Times New Roman" panose="02020603050405020304" pitchFamily="18" charset="0"/>
              <a:ea typeface="Calibri" panose="020F0502020204030204" pitchFamily="34" charset="0"/>
            </a:endParaRPr>
          </a:p>
          <a:p>
            <a:r>
              <a:rPr lang="ru-RU" sz="1600" i="1" dirty="0" smtClean="0">
                <a:solidFill>
                  <a:srgbClr val="7030A0"/>
                </a:solidFill>
                <a:latin typeface="Times New Roman" panose="02020603050405020304" pitchFamily="18" charset="0"/>
                <a:ea typeface="Calibri" panose="020F0502020204030204" pitchFamily="34" charset="0"/>
              </a:rPr>
              <a:t>организаций </a:t>
            </a:r>
            <a:r>
              <a:rPr lang="ru-RU" sz="1600" b="1" i="1" dirty="0" smtClean="0">
                <a:solidFill>
                  <a:srgbClr val="7030A0"/>
                </a:solidFill>
                <a:latin typeface="Times New Roman" panose="02020603050405020304" pitchFamily="18" charset="0"/>
                <a:ea typeface="Calibri" panose="020F0502020204030204" pitchFamily="34" charset="0"/>
              </a:rPr>
              <a:t>не </a:t>
            </a:r>
            <a:r>
              <a:rPr lang="ru-RU" sz="1600" b="1" i="1" dirty="0">
                <a:solidFill>
                  <a:srgbClr val="7030A0"/>
                </a:solidFill>
                <a:latin typeface="Times New Roman" panose="02020603050405020304" pitchFamily="18" charset="0"/>
                <a:ea typeface="Calibri" panose="020F0502020204030204" pitchFamily="34" charset="0"/>
              </a:rPr>
              <a:t>менее 12 часов</a:t>
            </a:r>
            <a:endParaRPr lang="ru-RU" sz="1600" b="1" i="1" dirty="0">
              <a:solidFill>
                <a:srgbClr val="7030A0"/>
              </a:solidFill>
            </a:endParaRPr>
          </a:p>
        </p:txBody>
      </p:sp>
    </p:spTree>
    <p:extLst>
      <p:ext uri="{BB962C8B-B14F-4D97-AF65-F5344CB8AC3E}">
        <p14:creationId xmlns:p14="http://schemas.microsoft.com/office/powerpoint/2010/main" val="37054287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ru-RU" sz="12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sp>
        <p:nvSpPr>
          <p:cNvPr id="3" name="Прямоугольник 2"/>
          <p:cNvSpPr/>
          <p:nvPr/>
        </p:nvSpPr>
        <p:spPr>
          <a:xfrm>
            <a:off x="1032424" y="10563"/>
            <a:ext cx="6949280" cy="338554"/>
          </a:xfrm>
          <a:prstGeom prst="rect">
            <a:avLst/>
          </a:prstGeom>
        </p:spPr>
        <p:txBody>
          <a:bodyPr wrap="square">
            <a:spAutoFit/>
          </a:bodyPr>
          <a:lstStyle/>
          <a:p>
            <a:pPr algn="ctr">
              <a:spcBef>
                <a:spcPct val="0"/>
              </a:spcBef>
            </a:pPr>
            <a:r>
              <a:rPr lang="ru-RU" sz="1600" b="1" dirty="0">
                <a:solidFill>
                  <a:srgbClr val="C00000"/>
                </a:solidFill>
                <a:latin typeface="Garamond" panose="02020404030301010803" pitchFamily="18" charset="0"/>
                <a:cs typeface="Times New Roman" panose="02020603050405020304" pitchFamily="18" charset="0"/>
              </a:rPr>
              <a:t>Обучение  отдельных  групп работников образования в 2020 году</a:t>
            </a:r>
          </a:p>
        </p:txBody>
      </p:sp>
      <p:pic>
        <p:nvPicPr>
          <p:cNvPr id="4" name="Picture 6" descr="http://aksubayevo.ru/images/uploads/news/2018/4/27/1196c3f59c37977c9cec81ac355e0df1_XL.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6554" t="10591" r="22009" b="36450"/>
          <a:stretch/>
        </p:blipFill>
        <p:spPr bwMode="auto">
          <a:xfrm>
            <a:off x="8314345" y="0"/>
            <a:ext cx="833289" cy="555526"/>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719065" y="483518"/>
            <a:ext cx="8173415" cy="4270400"/>
          </a:xfrm>
          <a:prstGeom prst="rect">
            <a:avLst/>
          </a:prstGeom>
        </p:spPr>
        <p:txBody>
          <a:bodyPr wrap="square">
            <a:spAutoFit/>
          </a:bodyPr>
          <a:lstStyle/>
          <a:p>
            <a:pPr marL="285750" indent="-285750" algn="just">
              <a:lnSpc>
                <a:spcPct val="115000"/>
              </a:lnSpc>
              <a:buFont typeface="Wingdings" panose="05000000000000000000" pitchFamily="2" charset="2"/>
              <a:buChar char="§"/>
              <a:defRPr/>
            </a:pPr>
            <a:r>
              <a:rPr lang="ru-RU" sz="1400" b="1" dirty="0" err="1" smtClean="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Тьюторы</a:t>
            </a:r>
            <a:endParaRPr lang="ru-RU" sz="1400" b="1" dirty="0" smtClean="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endParaRPr>
          </a:p>
          <a:p>
            <a:pPr algn="just">
              <a:defRPr/>
            </a:pPr>
            <a:r>
              <a:rPr lang="ru-RU" sz="1400" dirty="0" smtClean="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 Подготовка </a:t>
            </a:r>
            <a:r>
              <a:rPr lang="ru-RU" sz="1400" dirty="0" err="1">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тьюторов</a:t>
            </a:r>
            <a:r>
              <a:rPr lang="ru-RU" sz="1400" dirty="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 по цифровым образовательным технологиям (ДОД, СПО, ДОО)</a:t>
            </a:r>
          </a:p>
          <a:p>
            <a:pPr algn="just">
              <a:defRPr/>
            </a:pPr>
            <a:r>
              <a:rPr lang="ru-RU" sz="1400" i="1" dirty="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 Вебинары для поддержки школьных </a:t>
            </a:r>
            <a:r>
              <a:rPr lang="ru-RU" sz="1400" i="1" dirty="0" err="1">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тьюторов</a:t>
            </a:r>
            <a:r>
              <a:rPr lang="ru-RU" sz="1400" i="1" dirty="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 по цифровым </a:t>
            </a:r>
            <a:r>
              <a:rPr lang="ru-RU" sz="1400" i="1" dirty="0" smtClean="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технологиям</a:t>
            </a:r>
          </a:p>
          <a:p>
            <a:pPr algn="just">
              <a:lnSpc>
                <a:spcPct val="115000"/>
              </a:lnSpc>
              <a:defRPr/>
            </a:pPr>
            <a:endParaRPr lang="ru-RU" sz="500"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15000"/>
              </a:lnSpc>
              <a:buFont typeface="Wingdings" panose="05000000000000000000" pitchFamily="2" charset="2"/>
              <a:buChar char="§"/>
              <a:defRPr/>
            </a:pPr>
            <a:r>
              <a:rPr lang="ru-RU" sz="1400" b="1" dirty="0" smtClean="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Низкие результаты</a:t>
            </a:r>
            <a:endParaRPr lang="ru-RU" sz="1400" dirty="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endParaRPr>
          </a:p>
          <a:p>
            <a:pPr algn="just">
              <a:defRPr/>
            </a:pPr>
            <a:r>
              <a:rPr lang="ru-RU" sz="1400" dirty="0" smtClean="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ПК </a:t>
            </a:r>
            <a:r>
              <a:rPr lang="ru-RU" sz="1400" dirty="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педагогов, имеющих низкие результаты в профессиональной деятельности</a:t>
            </a:r>
          </a:p>
          <a:p>
            <a:pPr algn="just">
              <a:defRPr/>
            </a:pPr>
            <a:r>
              <a:rPr lang="ru-RU" sz="1400" dirty="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Продолжение обучения 179 человек по низким результатам (начало обучения в </a:t>
            </a:r>
            <a:r>
              <a:rPr lang="ru-RU" sz="1400" dirty="0" smtClean="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2019 году)</a:t>
            </a:r>
          </a:p>
          <a:p>
            <a:pPr algn="just">
              <a:lnSpc>
                <a:spcPct val="115000"/>
              </a:lnSpc>
              <a:defRPr/>
            </a:pPr>
            <a:endParaRPr lang="ru-RU" sz="500"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15000"/>
              </a:lnSpc>
              <a:spcAft>
                <a:spcPts val="0"/>
              </a:spcAft>
              <a:buFont typeface="Wingdings" panose="05000000000000000000" pitchFamily="2" charset="2"/>
              <a:buChar char="§"/>
            </a:pPr>
            <a:r>
              <a:rPr lang="ru-RU" sz="1400" b="1" dirty="0" smtClean="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Классные руководители</a:t>
            </a:r>
            <a:endParaRPr lang="ru-RU" sz="1400" dirty="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ru-RU" sz="1400" dirty="0" smtClean="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ПК </a:t>
            </a:r>
            <a:r>
              <a:rPr lang="ru-RU" sz="1400" dirty="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руководителей РМО классных руководителей РТ по актуальным вопросам воспитания </a:t>
            </a:r>
          </a:p>
          <a:p>
            <a:pPr algn="just">
              <a:defRPr/>
            </a:pPr>
            <a:r>
              <a:rPr lang="ru-RU" sz="1400" dirty="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ПК руководителей ШМО классных руководителей </a:t>
            </a:r>
            <a:r>
              <a:rPr lang="ru-RU" sz="1400" dirty="0" smtClean="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a:t>
            </a:r>
            <a:r>
              <a:rPr lang="ru-RU" sz="1400" dirty="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по 1 чел. от каждой школы РТ) </a:t>
            </a:r>
            <a:r>
              <a:rPr lang="ru-RU" sz="1400" dirty="0" smtClean="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ru-RU" sz="1400" i="1" dirty="0" smtClean="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дистанционно</a:t>
            </a:r>
          </a:p>
          <a:p>
            <a:pPr algn="just">
              <a:lnSpc>
                <a:spcPct val="115000"/>
              </a:lnSpc>
              <a:defRPr/>
            </a:pPr>
            <a:endParaRPr lang="ru-RU" sz="500"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15000"/>
              </a:lnSpc>
              <a:buFont typeface="Wingdings" panose="05000000000000000000" pitchFamily="2" charset="2"/>
              <a:buChar char="§"/>
              <a:defRPr/>
            </a:pPr>
            <a:r>
              <a:rPr lang="ru-RU" sz="1400" b="1" dirty="0" smtClean="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Руководители </a:t>
            </a:r>
          </a:p>
          <a:p>
            <a:pPr algn="just">
              <a:defRPr/>
            </a:pPr>
            <a:r>
              <a:rPr lang="ru-RU" sz="1400" dirty="0" smtClean="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ПК </a:t>
            </a:r>
            <a:r>
              <a:rPr lang="ru-RU" sz="1400" dirty="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начальников РОО</a:t>
            </a:r>
          </a:p>
          <a:p>
            <a:pPr algn="just">
              <a:defRPr/>
            </a:pPr>
            <a:r>
              <a:rPr lang="ru-RU" sz="1400" dirty="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ПК заместителей начальников РОО по </a:t>
            </a:r>
            <a:r>
              <a:rPr lang="ru-RU" sz="1400" dirty="0" smtClean="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УМР</a:t>
            </a:r>
          </a:p>
          <a:p>
            <a:pPr algn="just">
              <a:defRPr/>
            </a:pPr>
            <a:r>
              <a:rPr lang="ru-RU" sz="1400" dirty="0" smtClean="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Уровневые программы для директоров школ</a:t>
            </a:r>
          </a:p>
          <a:p>
            <a:pPr algn="just">
              <a:lnSpc>
                <a:spcPct val="115000"/>
              </a:lnSpc>
              <a:defRPr/>
            </a:pPr>
            <a:endParaRPr lang="ru-RU" sz="500" dirty="0" smtClean="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15000"/>
              </a:lnSpc>
              <a:spcAft>
                <a:spcPts val="0"/>
              </a:spcAft>
              <a:buFont typeface="Wingdings" panose="05000000000000000000" pitchFamily="2" charset="2"/>
              <a:buChar char="§"/>
            </a:pPr>
            <a:r>
              <a:rPr lang="ru-RU" sz="1400" b="1" dirty="0" smtClean="0">
                <a:solidFill>
                  <a:schemeClr val="tx2">
                    <a:lumMod val="75000"/>
                  </a:schemeClr>
                </a:solidFill>
                <a:latin typeface="Times New Roman" pitchFamily="18" charset="0"/>
                <a:ea typeface="Calibri" panose="020F0502020204030204" pitchFamily="34" charset="0"/>
                <a:cs typeface="Times New Roman" pitchFamily="18" charset="0"/>
              </a:rPr>
              <a:t>Татарский язык</a:t>
            </a:r>
          </a:p>
          <a:p>
            <a:pPr algn="just">
              <a:spcAft>
                <a:spcPts val="0"/>
              </a:spcAft>
            </a:pPr>
            <a:r>
              <a:rPr lang="ru-RU" sz="1400" dirty="0" smtClean="0">
                <a:solidFill>
                  <a:schemeClr val="tx2">
                    <a:lumMod val="75000"/>
                  </a:schemeClr>
                </a:solidFill>
                <a:latin typeface="Times New Roman" pitchFamily="18" charset="0"/>
                <a:ea typeface="Calibri" panose="020F0502020204030204" pitchFamily="34" charset="0"/>
                <a:cs typeface="Times New Roman" pitchFamily="18" charset="0"/>
              </a:rPr>
              <a:t>Обучение </a:t>
            </a:r>
            <a:r>
              <a:rPr lang="ru-RU" sz="1400" dirty="0">
                <a:solidFill>
                  <a:schemeClr val="tx2">
                    <a:lumMod val="75000"/>
                  </a:schemeClr>
                </a:solidFill>
                <a:latin typeface="Times New Roman" pitchFamily="18" charset="0"/>
                <a:ea typeface="Calibri" panose="020F0502020204030204" pitchFamily="34" charset="0"/>
                <a:cs typeface="Times New Roman" pitchFamily="18" charset="0"/>
              </a:rPr>
              <a:t>учителей в рамках апробации учебников татарского языка </a:t>
            </a:r>
            <a:r>
              <a:rPr lang="ru-RU" sz="1400" dirty="0" smtClean="0">
                <a:solidFill>
                  <a:schemeClr val="tx2">
                    <a:lumMod val="75000"/>
                  </a:schemeClr>
                </a:solidFill>
                <a:latin typeface="Times New Roman" pitchFamily="18" charset="0"/>
                <a:ea typeface="Calibri" panose="020F0502020204030204" pitchFamily="34" charset="0"/>
                <a:cs typeface="Times New Roman" pitchFamily="18" charset="0"/>
              </a:rPr>
              <a:t>для школ с татарским языком обучения</a:t>
            </a:r>
          </a:p>
          <a:p>
            <a:pPr algn="just">
              <a:spcAft>
                <a:spcPts val="0"/>
              </a:spcAft>
            </a:pPr>
            <a:r>
              <a:rPr lang="ru-RU" sz="1400" dirty="0" smtClean="0">
                <a:solidFill>
                  <a:schemeClr val="tx2">
                    <a:lumMod val="75000"/>
                  </a:schemeClr>
                </a:solidFill>
                <a:latin typeface="Times New Roman" pitchFamily="18" charset="0"/>
                <a:ea typeface="Calibri" panose="020F0502020204030204" pitchFamily="34" charset="0"/>
                <a:cs typeface="Times New Roman" pitchFamily="18" charset="0"/>
              </a:rPr>
              <a:t>Обучение </a:t>
            </a:r>
            <a:r>
              <a:rPr lang="ru-RU" sz="1400" dirty="0">
                <a:solidFill>
                  <a:schemeClr val="tx2">
                    <a:lumMod val="75000"/>
                  </a:schemeClr>
                </a:solidFill>
                <a:latin typeface="Times New Roman" pitchFamily="18" charset="0"/>
                <a:ea typeface="Calibri" panose="020F0502020204030204" pitchFamily="34" charset="0"/>
                <a:cs typeface="Times New Roman" pitchFamily="18" charset="0"/>
              </a:rPr>
              <a:t>учителей татарского языка коммуникативным технологиям (</a:t>
            </a:r>
            <a:r>
              <a:rPr lang="ru-RU" sz="1400" dirty="0" err="1">
                <a:solidFill>
                  <a:schemeClr val="tx2">
                    <a:lumMod val="75000"/>
                  </a:schemeClr>
                </a:solidFill>
                <a:latin typeface="Times New Roman" pitchFamily="18" charset="0"/>
                <a:ea typeface="Calibri" panose="020F0502020204030204" pitchFamily="34" charset="0"/>
                <a:cs typeface="Times New Roman" pitchFamily="18" charset="0"/>
              </a:rPr>
              <a:t>В.Н.Мещерякова</a:t>
            </a:r>
            <a:r>
              <a:rPr lang="ru-RU" sz="1400" dirty="0" smtClean="0">
                <a:solidFill>
                  <a:schemeClr val="tx2">
                    <a:lumMod val="75000"/>
                  </a:schemeClr>
                </a:solidFill>
                <a:latin typeface="Times New Roman" pitchFamily="18" charset="0"/>
                <a:ea typeface="Calibri" panose="020F0502020204030204" pitchFamily="34" charset="0"/>
                <a:cs typeface="Times New Roman" pitchFamily="18" charset="0"/>
              </a:rPr>
              <a:t>)</a:t>
            </a:r>
            <a:endParaRPr lang="ru-RU" sz="1400" dirty="0">
              <a:solidFill>
                <a:schemeClr val="tx2">
                  <a:lumMod val="75000"/>
                </a:schemeClr>
              </a:solidFill>
              <a:latin typeface="Times New Roman" pitchFamily="18" charset="0"/>
              <a:ea typeface="Calibri" panose="020F0502020204030204" pitchFamily="34" charset="0"/>
              <a:cs typeface="Times New Roman" pitchFamily="18" charset="0"/>
            </a:endParaRPr>
          </a:p>
        </p:txBody>
      </p:sp>
    </p:spTree>
    <p:extLst>
      <p:ext uri="{BB962C8B-B14F-4D97-AF65-F5344CB8AC3E}">
        <p14:creationId xmlns:p14="http://schemas.microsoft.com/office/powerpoint/2010/main" val="377416372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B19B0651-EE4F-4900-A07F-96A6BFA9D0F0}" type="slidenum">
              <a:rPr lang="ru-RU" smtClean="0"/>
              <a:pPr/>
              <a:t>28</a:t>
            </a:fld>
            <a:endParaRPr lang="ru-RU" dirty="0"/>
          </a:p>
        </p:txBody>
      </p:sp>
      <p:sp>
        <p:nvSpPr>
          <p:cNvPr id="3" name="Объект 2"/>
          <p:cNvSpPr txBox="1">
            <a:spLocks/>
          </p:cNvSpPr>
          <p:nvPr/>
        </p:nvSpPr>
        <p:spPr>
          <a:xfrm>
            <a:off x="1691680" y="81896"/>
            <a:ext cx="5112568" cy="405021"/>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ct val="0"/>
              </a:spcBef>
              <a:buFont typeface="Arial" pitchFamily="34" charset="0"/>
              <a:buNone/>
            </a:pPr>
            <a:r>
              <a:rPr lang="ru-RU" sz="2400" b="1" dirty="0" smtClean="0">
                <a:solidFill>
                  <a:srgbClr val="C00000"/>
                </a:solidFill>
                <a:latin typeface="Garamond" panose="02020404030301010803" pitchFamily="18" charset="0"/>
                <a:ea typeface="+mj-ea"/>
                <a:cs typeface="Times New Roman" panose="02020603050405020304" pitchFamily="18" charset="0"/>
              </a:rPr>
              <a:t>О проектах </a:t>
            </a:r>
            <a:r>
              <a:rPr lang="ru-RU" sz="2400" b="1" dirty="0" err="1" smtClean="0">
                <a:solidFill>
                  <a:srgbClr val="C00000"/>
                </a:solidFill>
                <a:latin typeface="Garamond" panose="02020404030301010803" pitchFamily="18" charset="0"/>
                <a:ea typeface="+mj-ea"/>
                <a:cs typeface="Times New Roman" panose="02020603050405020304" pitchFamily="18" charset="0"/>
              </a:rPr>
              <a:t>Минпросвещения</a:t>
            </a:r>
            <a:endParaRPr lang="ru-RU" sz="2400" b="1" dirty="0">
              <a:solidFill>
                <a:srgbClr val="C00000"/>
              </a:solidFill>
              <a:latin typeface="Garamond" panose="02020404030301010803" pitchFamily="18" charset="0"/>
              <a:ea typeface="+mj-ea"/>
              <a:cs typeface="Times New Roman" panose="02020603050405020304" pitchFamily="18" charset="0"/>
            </a:endParaRPr>
          </a:p>
        </p:txBody>
      </p:sp>
      <p:pic>
        <p:nvPicPr>
          <p:cNvPr id="4" name="Picture 6" descr="http://aksubayevo.ru/images/uploads/news/2018/4/27/1196c3f59c37977c9cec81ac355e0df1_XL.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6554" t="10591" r="22009" b="36450"/>
          <a:stretch/>
        </p:blipFill>
        <p:spPr bwMode="auto">
          <a:xfrm>
            <a:off x="8314345" y="0"/>
            <a:ext cx="833289" cy="555526"/>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776840" y="573694"/>
            <a:ext cx="8187648" cy="4072910"/>
          </a:xfrm>
          <a:prstGeom prst="rect">
            <a:avLst/>
          </a:prstGeom>
        </p:spPr>
        <p:txBody>
          <a:bodyPr wrap="square">
            <a:spAutoFit/>
          </a:bodyPr>
          <a:lstStyle/>
          <a:p>
            <a:pPr>
              <a:spcAft>
                <a:spcPts val="1000"/>
              </a:spcAft>
            </a:pPr>
            <a:r>
              <a:rPr lang="ru-RU" sz="1400" dirty="0">
                <a:solidFill>
                  <a:schemeClr val="tx2">
                    <a:lumMod val="75000"/>
                  </a:schemeClr>
                </a:solidFill>
                <a:latin typeface="Arial" panose="020B0604020202020204" pitchFamily="34" charset="0"/>
                <a:ea typeface="Calibri" panose="020F0502020204030204" pitchFamily="34" charset="0"/>
                <a:cs typeface="Arial" panose="020B0604020202020204" pitchFamily="34" charset="0"/>
              </a:rPr>
              <a:t>Письмо Департамента развития педагогических кадров и контроля управления ресурсами Министерства просвещения Российской Федерации от 13.09.2019 № 08-597 «Об обсуждении проекта Концепции цифровой образовательной среды дополнительного профессионального образования</a:t>
            </a:r>
            <a:r>
              <a:rPr lang="ru-RU" sz="1400" dirty="0" smtClean="0">
                <a:solidFill>
                  <a:schemeClr val="tx2">
                    <a:lumMod val="75000"/>
                  </a:schemeClr>
                </a:solidFill>
                <a:latin typeface="Arial" panose="020B0604020202020204" pitchFamily="34" charset="0"/>
                <a:ea typeface="Calibri" panose="020F0502020204030204" pitchFamily="34" charset="0"/>
                <a:cs typeface="Arial" panose="020B0604020202020204" pitchFamily="34" charset="0"/>
              </a:rPr>
              <a:t>»</a:t>
            </a:r>
          </a:p>
          <a:p>
            <a:pPr>
              <a:lnSpc>
                <a:spcPct val="115000"/>
              </a:lnSpc>
              <a:spcAft>
                <a:spcPts val="1000"/>
              </a:spcAft>
            </a:pPr>
            <a:r>
              <a:rPr lang="ru-RU" sz="1400" dirty="0">
                <a:solidFill>
                  <a:srgbClr val="C00000"/>
                </a:solidFill>
                <a:latin typeface="Arial" panose="020B0604020202020204" pitchFamily="34" charset="0"/>
                <a:ea typeface="Calibri" panose="020F0502020204030204" pitchFamily="34" charset="0"/>
                <a:cs typeface="Arial" panose="020B0604020202020204" pitchFamily="34" charset="0"/>
              </a:rPr>
              <a:t>с 16 сентября по 23 октября 2019 года </a:t>
            </a:r>
            <a:r>
              <a:rPr lang="ru-RU" sz="1400" dirty="0">
                <a:solidFill>
                  <a:schemeClr val="tx2">
                    <a:lumMod val="75000"/>
                  </a:schemeClr>
                </a:solidFill>
                <a:latin typeface="Arial" panose="020B0604020202020204" pitchFamily="34" charset="0"/>
                <a:ea typeface="Calibri" panose="020F0502020204030204" pitchFamily="34" charset="0"/>
                <a:cs typeface="Arial" panose="020B0604020202020204" pitchFamily="34" charset="0"/>
              </a:rPr>
              <a:t>на сайте: </a:t>
            </a:r>
            <a:r>
              <a:rPr lang="en-US" sz="1400" dirty="0">
                <a:solidFill>
                  <a:schemeClr val="tx2">
                    <a:lumMod val="75000"/>
                  </a:schemeClr>
                </a:solidFill>
                <a:latin typeface="Arial" panose="020B0604020202020204" pitchFamily="34" charset="0"/>
                <a:ea typeface="Calibri" panose="020F0502020204030204" pitchFamily="34" charset="0"/>
                <a:cs typeface="Arial" panose="020B0604020202020204" pitchFamily="34" charset="0"/>
                <a:hlinkClick r:id="rId3"/>
              </a:rPr>
              <a:t>http://fedproekt.ru</a:t>
            </a:r>
            <a:r>
              <a:rPr lang="ru-RU" sz="1400" dirty="0">
                <a:solidFill>
                  <a:schemeClr val="tx2">
                    <a:lumMod val="75000"/>
                  </a:schemeClr>
                </a:solidFill>
                <a:latin typeface="Arial" panose="020B0604020202020204" pitchFamily="34" charset="0"/>
                <a:ea typeface="Calibri" panose="020F0502020204030204" pitchFamily="34" charset="0"/>
                <a:cs typeface="Arial" panose="020B0604020202020204" pitchFamily="34" charset="0"/>
              </a:rPr>
              <a:t> принять участие в обсуждении Концепции</a:t>
            </a:r>
          </a:p>
          <a:p>
            <a:pPr>
              <a:lnSpc>
                <a:spcPct val="115000"/>
              </a:lnSpc>
              <a:spcAft>
                <a:spcPts val="1000"/>
              </a:spcAft>
            </a:pPr>
            <a:endParaRPr lang="ru-RU" sz="800" dirty="0" smtClean="0">
              <a:solidFill>
                <a:schemeClr val="tx2">
                  <a:lumMod val="75000"/>
                </a:schemeClr>
              </a:solidFill>
              <a:latin typeface="Arial" panose="020B0604020202020204" pitchFamily="34" charset="0"/>
              <a:ea typeface="Calibri" panose="020F0502020204030204" pitchFamily="34" charset="0"/>
              <a:cs typeface="Arial" panose="020B0604020202020204" pitchFamily="34" charset="0"/>
            </a:endParaRPr>
          </a:p>
          <a:p>
            <a:pPr>
              <a:lnSpc>
                <a:spcPct val="115000"/>
              </a:lnSpc>
              <a:spcAft>
                <a:spcPts val="1000"/>
              </a:spcAft>
            </a:pPr>
            <a:r>
              <a:rPr lang="ru-RU" sz="1400" dirty="0" smtClean="0">
                <a:solidFill>
                  <a:schemeClr val="tx2">
                    <a:lumMod val="75000"/>
                  </a:schemeClr>
                </a:solidFill>
                <a:latin typeface="Arial" panose="020B0604020202020204" pitchFamily="34" charset="0"/>
                <a:ea typeface="Calibri" panose="020F0502020204030204" pitchFamily="34" charset="0"/>
                <a:cs typeface="Arial" panose="020B0604020202020204" pitchFamily="34" charset="0"/>
              </a:rPr>
              <a:t>Письмо </a:t>
            </a:r>
            <a:r>
              <a:rPr lang="ru-RU" sz="1400" dirty="0">
                <a:solidFill>
                  <a:schemeClr val="tx2">
                    <a:lumMod val="75000"/>
                  </a:schemeClr>
                </a:solidFill>
                <a:latin typeface="Arial" panose="020B0604020202020204" pitchFamily="34" charset="0"/>
                <a:ea typeface="Calibri" panose="020F0502020204030204" pitchFamily="34" charset="0"/>
                <a:cs typeface="Arial" panose="020B0604020202020204" pitchFamily="34" charset="0"/>
              </a:rPr>
              <a:t>Министерства просвещения Российской Федерации от 12.10.2019 №ТС-2176/04 «О материалах для формирования и оценки функциональной грамотности обучающихся</a:t>
            </a:r>
            <a:r>
              <a:rPr lang="ru-RU" sz="1400" dirty="0" smtClean="0">
                <a:solidFill>
                  <a:schemeClr val="tx2">
                    <a:lumMod val="75000"/>
                  </a:schemeClr>
                </a:solidFill>
                <a:latin typeface="Arial" panose="020B0604020202020204" pitchFamily="34" charset="0"/>
                <a:ea typeface="Calibri" panose="020F0502020204030204" pitchFamily="34" charset="0"/>
                <a:cs typeface="Arial" panose="020B0604020202020204" pitchFamily="34" charset="0"/>
              </a:rPr>
              <a:t>»</a:t>
            </a:r>
          </a:p>
          <a:p>
            <a:pPr>
              <a:lnSpc>
                <a:spcPct val="115000"/>
              </a:lnSpc>
              <a:spcAft>
                <a:spcPts val="1000"/>
              </a:spcAft>
            </a:pPr>
            <a:r>
              <a:rPr lang="ru-RU" sz="1400" b="1" dirty="0">
                <a:solidFill>
                  <a:schemeClr val="tx2">
                    <a:lumMod val="75000"/>
                  </a:schemeClr>
                </a:solidFill>
                <a:latin typeface="Arial" panose="020B0604020202020204" pitchFamily="34" charset="0"/>
                <a:ea typeface="Calibri" panose="020F0502020204030204" pitchFamily="34" charset="0"/>
                <a:cs typeface="Arial" panose="020B0604020202020204" pitchFamily="34" charset="0"/>
              </a:rPr>
              <a:t>Проект «Мониторинг формирования функциональной грамотности обучающихся» </a:t>
            </a:r>
            <a:r>
              <a:rPr lang="ru-RU" sz="1400" dirty="0">
                <a:solidFill>
                  <a:srgbClr val="0070C0"/>
                </a:solidFill>
                <a:latin typeface="Arial" panose="020B0604020202020204" pitchFamily="34" charset="0"/>
                <a:ea typeface="Calibri" panose="020F0502020204030204" pitchFamily="34" charset="0"/>
                <a:cs typeface="Arial" panose="020B0604020202020204" pitchFamily="34" charset="0"/>
              </a:rPr>
              <a:t>Разработаны</a:t>
            </a:r>
            <a:r>
              <a:rPr lang="ru-RU" sz="1400" b="1"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ru-RU" sz="1400" dirty="0">
                <a:solidFill>
                  <a:srgbClr val="0070C0"/>
                </a:solidFill>
                <a:latin typeface="Arial" panose="020B0604020202020204" pitchFamily="34" charset="0"/>
                <a:ea typeface="Calibri" panose="020F0502020204030204" pitchFamily="34" charset="0"/>
                <a:cs typeface="Arial" panose="020B0604020202020204" pitchFamily="34" charset="0"/>
              </a:rPr>
              <a:t>измерительные материалы </a:t>
            </a:r>
            <a:r>
              <a:rPr lang="ru-RU" sz="1400" dirty="0">
                <a:solidFill>
                  <a:srgbClr val="C00000"/>
                </a:solidFill>
                <a:latin typeface="Arial" panose="020B0604020202020204" pitchFamily="34" charset="0"/>
                <a:ea typeface="Calibri" panose="020F0502020204030204" pitchFamily="34" charset="0"/>
                <a:cs typeface="Arial" panose="020B0604020202020204" pitchFamily="34" charset="0"/>
              </a:rPr>
              <a:t>для учащихся 5 и 7 классов </a:t>
            </a:r>
            <a:r>
              <a:rPr lang="ru-RU" sz="1400" b="1" dirty="0">
                <a:solidFill>
                  <a:srgbClr val="0070C0"/>
                </a:solidFill>
                <a:latin typeface="Arial" panose="020B0604020202020204" pitchFamily="34" charset="0"/>
                <a:ea typeface="Calibri" panose="020F0502020204030204" pitchFamily="34" charset="0"/>
                <a:cs typeface="Arial" panose="020B0604020202020204" pitchFamily="34" charset="0"/>
              </a:rPr>
              <a:t>по 6 направлениям функциональной грамотности </a:t>
            </a:r>
            <a:r>
              <a:rPr lang="ru-RU" sz="1400" dirty="0">
                <a:solidFill>
                  <a:srgbClr val="0070C0"/>
                </a:solidFill>
                <a:latin typeface="Arial" panose="020B0604020202020204" pitchFamily="34" charset="0"/>
                <a:ea typeface="Calibri" panose="020F0502020204030204" pitchFamily="34" charset="0"/>
                <a:cs typeface="Arial" panose="020B0604020202020204" pitchFamily="34" charset="0"/>
              </a:rPr>
              <a:t>(</a:t>
            </a:r>
            <a:r>
              <a:rPr lang="ru-RU" sz="1400" u="sng" dirty="0">
                <a:solidFill>
                  <a:srgbClr val="0070C0"/>
                </a:solidFill>
                <a:latin typeface="Arial" panose="020B0604020202020204" pitchFamily="34" charset="0"/>
                <a:ea typeface="Calibri" panose="020F0502020204030204" pitchFamily="34" charset="0"/>
                <a:cs typeface="Arial" panose="020B0604020202020204" pitchFamily="34" charset="0"/>
              </a:rPr>
              <a:t>математической, читательской, естественнонаучной и финансовой грамотности, глобальным компетенциям и креативному мышлению</a:t>
            </a:r>
            <a:r>
              <a:rPr lang="ru-RU" sz="1400" dirty="0">
                <a:solidFill>
                  <a:srgbClr val="0070C0"/>
                </a:solidFill>
                <a:latin typeface="Arial" panose="020B0604020202020204" pitchFamily="34" charset="0"/>
                <a:ea typeface="Calibri" panose="020F0502020204030204" pitchFamily="34" charset="0"/>
                <a:cs typeface="Arial" panose="020B0604020202020204" pitchFamily="34" charset="0"/>
              </a:rPr>
              <a:t>)</a:t>
            </a:r>
          </a:p>
          <a:p>
            <a:pPr>
              <a:lnSpc>
                <a:spcPct val="115000"/>
              </a:lnSpc>
              <a:spcAft>
                <a:spcPts val="1000"/>
              </a:spcAft>
            </a:pPr>
            <a:r>
              <a:rPr lang="ru-RU" sz="1400" dirty="0">
                <a:solidFill>
                  <a:schemeClr val="tx2">
                    <a:lumMod val="75000"/>
                  </a:schemeClr>
                </a:solidFill>
                <a:latin typeface="Arial" panose="020B0604020202020204" pitchFamily="34" charset="0"/>
                <a:ea typeface="Calibri" panose="020F0502020204030204" pitchFamily="34" charset="0"/>
                <a:cs typeface="Arial" panose="020B0604020202020204" pitchFamily="34" charset="0"/>
              </a:rPr>
              <a:t>Материалы размещены на сайте: </a:t>
            </a:r>
            <a:r>
              <a:rPr lang="en-US" sz="1400" dirty="0">
                <a:solidFill>
                  <a:schemeClr val="tx2">
                    <a:lumMod val="75000"/>
                  </a:schemeClr>
                </a:solidFill>
                <a:latin typeface="Arial" panose="020B0604020202020204" pitchFamily="34" charset="0"/>
                <a:ea typeface="Calibri" panose="020F0502020204030204" pitchFamily="34" charset="0"/>
                <a:cs typeface="Arial" panose="020B0604020202020204" pitchFamily="34" charset="0"/>
                <a:hlinkClick r:id="rId4"/>
              </a:rPr>
              <a:t>http://skiv.instrao.ru/support/demonstratsionnye-materialya</a:t>
            </a:r>
            <a:r>
              <a:rPr lang="en-US" sz="1400" dirty="0">
                <a:solidFill>
                  <a:schemeClr val="tx2">
                    <a:lumMod val="75000"/>
                  </a:schemeClr>
                </a:solidFill>
                <a:latin typeface="Arial" panose="020B0604020202020204" pitchFamily="34" charset="0"/>
                <a:ea typeface="Calibri" panose="020F0502020204030204" pitchFamily="34" charset="0"/>
                <a:cs typeface="Arial" panose="020B0604020202020204" pitchFamily="34" charset="0"/>
              </a:rPr>
              <a:t> </a:t>
            </a:r>
            <a:endParaRPr lang="ru-RU" sz="1400" dirty="0">
              <a:solidFill>
                <a:schemeClr val="tx2">
                  <a:lumMod val="75000"/>
                </a:schemeClr>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13988482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B19B0651-EE4F-4900-A07F-96A6BFA9D0F0}" type="slidenum">
              <a:rPr lang="ru-RU" smtClean="0"/>
              <a:pPr/>
              <a:t>29</a:t>
            </a:fld>
            <a:endParaRPr lang="ru-RU" dirty="0"/>
          </a:p>
        </p:txBody>
      </p:sp>
      <p:sp>
        <p:nvSpPr>
          <p:cNvPr id="5" name="Прямоугольник 4"/>
          <p:cNvSpPr/>
          <p:nvPr/>
        </p:nvSpPr>
        <p:spPr>
          <a:xfrm>
            <a:off x="1029684" y="37784"/>
            <a:ext cx="7272808" cy="584775"/>
          </a:xfrm>
          <a:prstGeom prst="rect">
            <a:avLst/>
          </a:prstGeom>
        </p:spPr>
        <p:txBody>
          <a:bodyPr wrap="square">
            <a:spAutoFit/>
          </a:bodyPr>
          <a:lstStyle/>
          <a:p>
            <a:pPr algn="ctr"/>
            <a:r>
              <a:rPr lang="ru-RU" sz="1600" b="1" dirty="0">
                <a:solidFill>
                  <a:srgbClr val="C00000"/>
                </a:solidFill>
                <a:latin typeface="Garamond" panose="02020404030301010803" pitchFamily="18" charset="0"/>
                <a:ea typeface="+mj-ea"/>
                <a:cs typeface="Times New Roman" panose="02020603050405020304" pitchFamily="18" charset="0"/>
              </a:rPr>
              <a:t>Комплексная программа по развитию личностного потенциала, </a:t>
            </a:r>
          </a:p>
          <a:p>
            <a:pPr algn="ctr"/>
            <a:r>
              <a:rPr lang="ru-RU" sz="1600" b="1" dirty="0">
                <a:solidFill>
                  <a:srgbClr val="C00000"/>
                </a:solidFill>
                <a:latin typeface="Garamond" panose="02020404030301010803" pitchFamily="18" charset="0"/>
                <a:ea typeface="+mj-ea"/>
                <a:cs typeface="Times New Roman" panose="02020603050405020304" pitchFamily="18" charset="0"/>
              </a:rPr>
              <a:t>инициированная  благотворительным фондом Сбербанка «Вклад в будущее» </a:t>
            </a:r>
          </a:p>
        </p:txBody>
      </p:sp>
      <p:sp>
        <p:nvSpPr>
          <p:cNvPr id="6" name="Прямоугольник 5"/>
          <p:cNvSpPr/>
          <p:nvPr/>
        </p:nvSpPr>
        <p:spPr>
          <a:xfrm>
            <a:off x="788696" y="785499"/>
            <a:ext cx="7754784" cy="338554"/>
          </a:xfrm>
          <a:prstGeom prst="rect">
            <a:avLst/>
          </a:prstGeom>
        </p:spPr>
        <p:txBody>
          <a:bodyPr wrap="square">
            <a:spAutoFit/>
          </a:bodyPr>
          <a:lstStyle/>
          <a:p>
            <a:r>
              <a:rPr lang="ru-RU" sz="1600" dirty="0" smtClean="0">
                <a:solidFill>
                  <a:srgbClr val="0070C0"/>
                </a:solidFill>
                <a:latin typeface="Arial" panose="020B0604020202020204" pitchFamily="34" charset="0"/>
                <a:ea typeface="Times New Roman" panose="02020603050405020304" pitchFamily="18" charset="0"/>
                <a:cs typeface="Arial" panose="020B0604020202020204" pitchFamily="34" charset="0"/>
              </a:rPr>
              <a:t>3-летняя программа по обучению педагогических и управленческих команд</a:t>
            </a:r>
            <a:endParaRPr lang="ru-RU" sz="1600" dirty="0">
              <a:solidFill>
                <a:srgbClr val="0070C0"/>
              </a:solidFill>
              <a:latin typeface="Arial" panose="020B0604020202020204" pitchFamily="34" charset="0"/>
              <a:cs typeface="Arial" panose="020B0604020202020204" pitchFamily="34" charset="0"/>
            </a:endParaRPr>
          </a:p>
        </p:txBody>
      </p:sp>
      <p:sp>
        <p:nvSpPr>
          <p:cNvPr id="7" name="Прямоугольник 6"/>
          <p:cNvSpPr/>
          <p:nvPr/>
        </p:nvSpPr>
        <p:spPr>
          <a:xfrm>
            <a:off x="1064310" y="1625145"/>
            <a:ext cx="2211546" cy="2585323"/>
          </a:xfrm>
          <a:prstGeom prst="rect">
            <a:avLst/>
          </a:prstGeom>
        </p:spPr>
        <p:txBody>
          <a:bodyPr wrap="square">
            <a:spAutoFit/>
          </a:bodyPr>
          <a:lstStyle/>
          <a:p>
            <a:pPr lvl="0"/>
            <a:r>
              <a:rPr lang="ru-RU" b="1" dirty="0" smtClean="0">
                <a:solidFill>
                  <a:schemeClr val="accent2">
                    <a:lumMod val="75000"/>
                  </a:schemeClr>
                </a:solidFill>
              </a:rPr>
              <a:t>12 организаций:</a:t>
            </a:r>
          </a:p>
          <a:p>
            <a:pPr lvl="0"/>
            <a:r>
              <a:rPr lang="ru-RU" b="1" dirty="0" smtClean="0">
                <a:solidFill>
                  <a:srgbClr val="00B0F0"/>
                </a:solidFill>
              </a:rPr>
              <a:t>10 </a:t>
            </a:r>
            <a:r>
              <a:rPr lang="ru-RU" b="1" dirty="0">
                <a:solidFill>
                  <a:srgbClr val="00B0F0"/>
                </a:solidFill>
              </a:rPr>
              <a:t>школ </a:t>
            </a:r>
            <a:endParaRPr lang="ru-RU" b="1" dirty="0" smtClean="0">
              <a:solidFill>
                <a:srgbClr val="00B0F0"/>
              </a:solidFill>
            </a:endParaRPr>
          </a:p>
          <a:p>
            <a:pPr lvl="0"/>
            <a:endParaRPr lang="ru-RU" b="1" dirty="0">
              <a:solidFill>
                <a:srgbClr val="00B0F0"/>
              </a:solidFill>
            </a:endParaRPr>
          </a:p>
          <a:p>
            <a:pPr lvl="0"/>
            <a:endParaRPr lang="ru-RU" b="1" dirty="0" smtClean="0">
              <a:solidFill>
                <a:srgbClr val="00B0F0"/>
              </a:solidFill>
            </a:endParaRPr>
          </a:p>
          <a:p>
            <a:pPr lvl="0"/>
            <a:endParaRPr lang="ru-RU" b="1" dirty="0" smtClean="0">
              <a:solidFill>
                <a:schemeClr val="accent2">
                  <a:lumMod val="75000"/>
                </a:schemeClr>
              </a:solidFill>
            </a:endParaRPr>
          </a:p>
          <a:p>
            <a:pPr lvl="0"/>
            <a:endParaRPr lang="ru-RU" b="1" dirty="0" smtClean="0">
              <a:solidFill>
                <a:srgbClr val="00B0F0"/>
              </a:solidFill>
            </a:endParaRPr>
          </a:p>
          <a:p>
            <a:pPr lvl="0"/>
            <a:endParaRPr lang="ru-RU" b="1" dirty="0">
              <a:solidFill>
                <a:srgbClr val="00B0F0"/>
              </a:solidFill>
            </a:endParaRPr>
          </a:p>
          <a:p>
            <a:pPr lvl="0"/>
            <a:endParaRPr lang="ru-RU" b="1" dirty="0" smtClean="0">
              <a:solidFill>
                <a:srgbClr val="00B0F0"/>
              </a:solidFill>
            </a:endParaRPr>
          </a:p>
          <a:p>
            <a:pPr lvl="0"/>
            <a:r>
              <a:rPr lang="ru-RU" b="1" dirty="0" smtClean="0">
                <a:solidFill>
                  <a:srgbClr val="00B0F0"/>
                </a:solidFill>
              </a:rPr>
              <a:t>2 детских сада </a:t>
            </a:r>
          </a:p>
        </p:txBody>
      </p:sp>
      <p:pic>
        <p:nvPicPr>
          <p:cNvPr id="10" name="Picture 6" descr="http://aksubayevo.ru/images/uploads/news/2018/4/27/1196c3f59c37977c9cec81ac355e0df1_XL.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6554" t="10591" r="22009" b="36450"/>
          <a:stretch/>
        </p:blipFill>
        <p:spPr bwMode="auto">
          <a:xfrm>
            <a:off x="8314345" y="0"/>
            <a:ext cx="833289" cy="555526"/>
          </a:xfrm>
          <a:prstGeom prst="rect">
            <a:avLst/>
          </a:prstGeom>
          <a:noFill/>
          <a:extLst>
            <a:ext uri="{909E8E84-426E-40DD-AFC4-6F175D3DCCD1}">
              <a14:hiddenFill xmlns:a14="http://schemas.microsoft.com/office/drawing/2010/main">
                <a:solidFill>
                  <a:srgbClr val="FFFFFF"/>
                </a:solidFill>
              </a14:hiddenFill>
            </a:ext>
          </a:extLst>
        </p:spPr>
      </p:pic>
      <p:sp>
        <p:nvSpPr>
          <p:cNvPr id="11" name="Прямоугольник 10"/>
          <p:cNvSpPr/>
          <p:nvPr/>
        </p:nvSpPr>
        <p:spPr>
          <a:xfrm>
            <a:off x="3275856" y="1615818"/>
            <a:ext cx="5184576" cy="2858475"/>
          </a:xfrm>
          <a:prstGeom prst="rect">
            <a:avLst/>
          </a:prstGeom>
        </p:spPr>
        <p:txBody>
          <a:bodyPr wrap="square">
            <a:spAutoFit/>
          </a:bodyPr>
          <a:lstStyle/>
          <a:p>
            <a:pPr>
              <a:lnSpc>
                <a:spcPct val="107000"/>
              </a:lnSpc>
            </a:pPr>
            <a:r>
              <a:rPr lang="ru-RU" sz="1400" dirty="0" smtClean="0">
                <a:solidFill>
                  <a:schemeClr val="tx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Арская СОШ №2</a:t>
            </a:r>
            <a:endParaRPr lang="ru-RU" sz="1100" dirty="0" smtClean="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pPr>
            <a:r>
              <a:rPr lang="ru-RU" sz="1400" dirty="0" smtClean="0">
                <a:solidFill>
                  <a:schemeClr val="tx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Лицей </a:t>
            </a:r>
            <a:r>
              <a:rPr lang="ru-RU" sz="1400" dirty="0">
                <a:solidFill>
                  <a:schemeClr val="tx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№1 </a:t>
            </a:r>
            <a:r>
              <a:rPr lang="ru-RU" sz="1400" dirty="0" smtClean="0">
                <a:solidFill>
                  <a:schemeClr val="tx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г.Зеленодольска</a:t>
            </a:r>
            <a:r>
              <a:rPr lang="ru-RU" sz="1100" dirty="0" smtClean="0">
                <a:solidFill>
                  <a:schemeClr val="tx2">
                    <a:lumMod val="75000"/>
                  </a:schemeClr>
                </a:solidFill>
                <a:latin typeface="Calibri" panose="020F0502020204030204" pitchFamily="34" charset="0"/>
                <a:ea typeface="Times New Roman" panose="02020603050405020304" pitchFamily="18" charset="0"/>
                <a:cs typeface="Times New Roman" panose="02020603050405020304" pitchFamily="18" charset="0"/>
              </a:rPr>
              <a:t> </a:t>
            </a:r>
          </a:p>
          <a:p>
            <a:pPr lvl="0">
              <a:lnSpc>
                <a:spcPct val="107000"/>
              </a:lnSpc>
            </a:pPr>
            <a:r>
              <a:rPr lang="ru-RU" sz="1400" dirty="0" smtClean="0">
                <a:solidFill>
                  <a:schemeClr val="tx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Школа </a:t>
            </a:r>
            <a:r>
              <a:rPr lang="ru-RU" sz="1400" dirty="0">
                <a:solidFill>
                  <a:schemeClr val="tx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22– Центр образования» </a:t>
            </a:r>
            <a:r>
              <a:rPr lang="ru-RU" sz="1400" dirty="0" smtClean="0">
                <a:solidFill>
                  <a:schemeClr val="tx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г.Казани </a:t>
            </a:r>
            <a:endParaRPr lang="ru-RU" sz="1100"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pPr>
            <a:r>
              <a:rPr lang="ru-RU" sz="1400" dirty="0" smtClean="0">
                <a:solidFill>
                  <a:schemeClr val="tx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Русско-татарская школа  №87» г. Казани</a:t>
            </a:r>
          </a:p>
          <a:p>
            <a:pPr lvl="0">
              <a:lnSpc>
                <a:spcPct val="107000"/>
              </a:lnSpc>
            </a:pPr>
            <a:r>
              <a:rPr lang="ru-RU" sz="1400" dirty="0" smtClean="0">
                <a:solidFill>
                  <a:schemeClr val="tx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СОШ </a:t>
            </a:r>
            <a:r>
              <a:rPr lang="ru-RU" sz="1400" dirty="0">
                <a:solidFill>
                  <a:schemeClr val="tx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№6 г.Набережные Челны</a:t>
            </a:r>
            <a:endParaRPr lang="ru-RU" sz="1100"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ru-RU" sz="1400" dirty="0" smtClean="0">
                <a:solidFill>
                  <a:schemeClr val="tx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Пушкинский </a:t>
            </a:r>
            <a:r>
              <a:rPr lang="ru-RU" sz="1400" dirty="0" err="1" smtClean="0">
                <a:solidFill>
                  <a:schemeClr val="tx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пролицей</a:t>
            </a:r>
            <a:r>
              <a:rPr lang="ru-RU" sz="1400" dirty="0" smtClean="0">
                <a:solidFill>
                  <a:schemeClr val="tx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№78 г.Набережные Челны</a:t>
            </a:r>
            <a:endParaRPr lang="ru-RU" sz="1100" dirty="0" smtClean="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pPr>
            <a:r>
              <a:rPr lang="ru-RU" sz="1400" dirty="0" smtClean="0">
                <a:solidFill>
                  <a:schemeClr val="tx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СОШ №6 г.Елабуги</a:t>
            </a:r>
            <a:endParaRPr lang="ru-RU" sz="1100"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ru-RU" sz="1400" dirty="0" err="1" smtClean="0">
                <a:solidFill>
                  <a:schemeClr val="tx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Шеморданский</a:t>
            </a:r>
            <a:r>
              <a:rPr lang="ru-RU" sz="1400" dirty="0" smtClean="0">
                <a:solidFill>
                  <a:schemeClr val="tx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лицей </a:t>
            </a:r>
            <a:r>
              <a:rPr lang="ru-RU" sz="1400" dirty="0" err="1" smtClean="0">
                <a:solidFill>
                  <a:schemeClr val="tx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Сабинского</a:t>
            </a:r>
            <a:r>
              <a:rPr lang="ru-RU" sz="1400" dirty="0" smtClean="0">
                <a:solidFill>
                  <a:schemeClr val="tx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МР</a:t>
            </a:r>
            <a:endParaRPr lang="ru-RU" sz="1100" dirty="0" smtClean="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pPr>
            <a:r>
              <a:rPr lang="ru-RU" sz="1400" dirty="0" err="1" smtClean="0">
                <a:solidFill>
                  <a:schemeClr val="tx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Старомихайловская</a:t>
            </a:r>
            <a:r>
              <a:rPr lang="ru-RU" sz="1400" dirty="0" smtClean="0">
                <a:solidFill>
                  <a:schemeClr val="tx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школа </a:t>
            </a:r>
            <a:r>
              <a:rPr lang="ru-RU" sz="1400" dirty="0" err="1">
                <a:solidFill>
                  <a:schemeClr val="tx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Альметьевского</a:t>
            </a:r>
            <a:r>
              <a:rPr lang="ru-RU" sz="1400" dirty="0">
                <a:solidFill>
                  <a:schemeClr val="tx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МР</a:t>
            </a:r>
            <a:endParaRPr lang="ru-RU" sz="1100"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pPr>
            <a:r>
              <a:rPr lang="ru-RU" sz="1400" dirty="0" err="1" smtClean="0">
                <a:solidFill>
                  <a:schemeClr val="tx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Шугуровская</a:t>
            </a:r>
            <a:r>
              <a:rPr lang="ru-RU" sz="1400" dirty="0" smtClean="0">
                <a:solidFill>
                  <a:schemeClr val="tx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школа им. </a:t>
            </a:r>
            <a:r>
              <a:rPr lang="ru-RU" sz="1400" dirty="0" smtClean="0">
                <a:solidFill>
                  <a:schemeClr val="tx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В.П.Чкалова </a:t>
            </a:r>
            <a:r>
              <a:rPr lang="ru-RU" sz="1400" dirty="0" err="1">
                <a:solidFill>
                  <a:schemeClr val="tx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Лениногорского</a:t>
            </a:r>
            <a:r>
              <a:rPr lang="ru-RU" sz="1400" dirty="0">
                <a:solidFill>
                  <a:schemeClr val="tx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smtClean="0">
                <a:solidFill>
                  <a:schemeClr val="tx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МР</a:t>
            </a:r>
          </a:p>
          <a:p>
            <a:pPr>
              <a:lnSpc>
                <a:spcPct val="107000"/>
              </a:lnSpc>
            </a:pPr>
            <a:r>
              <a:rPr lang="ru-RU" sz="14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Детский сад № 12 "</a:t>
            </a:r>
            <a:r>
              <a:rPr lang="ru-RU" sz="14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Гусельки</a:t>
            </a:r>
            <a:r>
              <a:rPr lang="ru-RU" sz="14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г.Набережные Челны </a:t>
            </a:r>
            <a:endParaRPr lang="ru-RU" sz="1400" dirty="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pPr>
            <a:r>
              <a:rPr lang="ru-RU" sz="14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Тимяшевский</a:t>
            </a:r>
            <a:r>
              <a:rPr lang="ru-RU" sz="14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детский </a:t>
            </a:r>
            <a:r>
              <a:rPr lang="ru-RU" sz="14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сад - </a:t>
            </a:r>
            <a:r>
              <a:rPr lang="ru-RU" sz="1400" dirty="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Ласточка </a:t>
            </a:r>
            <a:r>
              <a:rPr lang="ru-RU" sz="1400" dirty="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Лениногорского</a:t>
            </a:r>
            <a:r>
              <a:rPr lang="ru-RU" sz="1400" dirty="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МР </a:t>
            </a:r>
            <a:endParaRPr lang="ru-RU" sz="14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Прямоугольник 2"/>
          <p:cNvSpPr/>
          <p:nvPr/>
        </p:nvSpPr>
        <p:spPr>
          <a:xfrm>
            <a:off x="777410" y="1021533"/>
            <a:ext cx="8043061" cy="307777"/>
          </a:xfrm>
          <a:prstGeom prst="rect">
            <a:avLst/>
          </a:prstGeom>
        </p:spPr>
        <p:txBody>
          <a:bodyPr wrap="square">
            <a:spAutoFit/>
          </a:bodyPr>
          <a:lstStyle/>
          <a:p>
            <a:r>
              <a:rPr lang="ru-RU" sz="1400" i="1" u="sng" dirty="0">
                <a:solidFill>
                  <a:schemeClr val="tx2">
                    <a:lumMod val="75000"/>
                  </a:schemeClr>
                </a:solidFill>
              </a:rPr>
              <a:t>Сопровождающая организация </a:t>
            </a:r>
            <a:r>
              <a:rPr lang="ru-RU" sz="1400" i="1" dirty="0">
                <a:solidFill>
                  <a:schemeClr val="tx2">
                    <a:lumMod val="75000"/>
                  </a:schemeClr>
                </a:solidFill>
              </a:rPr>
              <a:t>- АНО «Казанский открытый </a:t>
            </a:r>
            <a:r>
              <a:rPr lang="ru-RU" sz="1400" i="1" dirty="0" smtClean="0">
                <a:solidFill>
                  <a:schemeClr val="tx2">
                    <a:lumMod val="75000"/>
                  </a:schemeClr>
                </a:solidFill>
              </a:rPr>
              <a:t>университет </a:t>
            </a:r>
            <a:r>
              <a:rPr lang="ru-RU" sz="1400" i="1" dirty="0">
                <a:solidFill>
                  <a:schemeClr val="tx2">
                    <a:lumMod val="75000"/>
                  </a:schemeClr>
                </a:solidFill>
              </a:rPr>
              <a:t>талантов 2.0»   </a:t>
            </a:r>
          </a:p>
        </p:txBody>
      </p:sp>
    </p:spTree>
    <p:extLst>
      <p:ext uri="{BB962C8B-B14F-4D97-AF65-F5344CB8AC3E}">
        <p14:creationId xmlns:p14="http://schemas.microsoft.com/office/powerpoint/2010/main" val="1858060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blip>
          <a:stretch>
            <a:fillRect/>
          </a:stretch>
        </p:blipFill>
        <p:spPr>
          <a:xfrm>
            <a:off x="-72649" y="0"/>
            <a:ext cx="9216649" cy="5143500"/>
          </a:xfrm>
          <a:prstGeom prst="rect">
            <a:avLst/>
          </a:prstGeom>
          <a:ln>
            <a:noFill/>
          </a:ln>
          <a:effectLst>
            <a:softEdge rad="112500"/>
          </a:effectLst>
          <a:scene3d>
            <a:camera prst="orthographicFront"/>
            <a:lightRig rig="threePt" dir="t"/>
          </a:scene3d>
          <a:sp3d>
            <a:bevelT w="114300" prst="artDeco"/>
          </a:sp3d>
        </p:spPr>
      </p:pic>
      <p:pic>
        <p:nvPicPr>
          <p:cNvPr id="28674" name="Рисунок 4"/>
          <p:cNvPicPr>
            <a:picLocks noChangeAspect="1"/>
          </p:cNvPicPr>
          <p:nvPr/>
        </p:nvPicPr>
        <p:blipFill>
          <a:blip r:embed="rId3" cstate="print"/>
          <a:srcRect/>
          <a:stretch>
            <a:fillRect/>
          </a:stretch>
        </p:blipFill>
        <p:spPr bwMode="auto">
          <a:xfrm>
            <a:off x="-38095" y="0"/>
            <a:ext cx="460375" cy="5143500"/>
          </a:xfrm>
          <a:prstGeom prst="rect">
            <a:avLst/>
          </a:prstGeom>
          <a:noFill/>
          <a:ln w="9525">
            <a:noFill/>
            <a:miter lim="800000"/>
            <a:headEnd/>
            <a:tailEnd/>
          </a:ln>
        </p:spPr>
      </p:pic>
      <p:pic>
        <p:nvPicPr>
          <p:cNvPr id="28675" name="Picture 2" descr="C:\Users\Afanaseva\Desktop\сам.png"/>
          <p:cNvPicPr>
            <a:picLocks noChangeAspect="1" noChangeArrowheads="1"/>
          </p:cNvPicPr>
          <p:nvPr/>
        </p:nvPicPr>
        <p:blipFill>
          <a:blip r:embed="rId4" cstate="print"/>
          <a:srcRect/>
          <a:stretch>
            <a:fillRect/>
          </a:stretch>
        </p:blipFill>
        <p:spPr bwMode="auto">
          <a:xfrm>
            <a:off x="-5325" y="119157"/>
            <a:ext cx="463669" cy="408013"/>
          </a:xfrm>
          <a:prstGeom prst="rect">
            <a:avLst/>
          </a:prstGeom>
          <a:noFill/>
          <a:ln w="9525">
            <a:noFill/>
            <a:miter lim="800000"/>
            <a:headEnd/>
            <a:tailEnd/>
          </a:ln>
        </p:spPr>
      </p:pic>
      <p:sp>
        <p:nvSpPr>
          <p:cNvPr id="9" name="TextBox 8"/>
          <p:cNvSpPr txBox="1"/>
          <p:nvPr/>
        </p:nvSpPr>
        <p:spPr>
          <a:xfrm>
            <a:off x="661025" y="-1"/>
            <a:ext cx="8208912" cy="369332"/>
          </a:xfrm>
          <a:prstGeom prst="rect">
            <a:avLst/>
          </a:prstGeom>
          <a:noFill/>
        </p:spPr>
        <p:txBody>
          <a:bodyPr>
            <a:spAutoFit/>
          </a:bodyPr>
          <a:lstStyle/>
          <a:p>
            <a:pPr algn="ctr" defTabSz="914400">
              <a:defRPr/>
            </a:pPr>
            <a:r>
              <a:rPr lang="ru-RU" b="1" dirty="0">
                <a:ln>
                  <a:solidFill>
                    <a:srgbClr val="C0504D">
                      <a:lumMod val="75000"/>
                    </a:srgbClr>
                  </a:solidFill>
                </a:ln>
                <a:solidFill>
                  <a:srgbClr val="C00000"/>
                </a:solidFill>
                <a:latin typeface="Garamond" pitchFamily="18" charset="0"/>
              </a:rPr>
              <a:t>Документы, регламентирующие </a:t>
            </a:r>
            <a:r>
              <a:rPr lang="ru-RU" b="1" dirty="0" smtClean="0">
                <a:ln>
                  <a:solidFill>
                    <a:srgbClr val="C0504D">
                      <a:lumMod val="75000"/>
                    </a:srgbClr>
                  </a:solidFill>
                </a:ln>
                <a:solidFill>
                  <a:srgbClr val="C00000"/>
                </a:solidFill>
                <a:latin typeface="Garamond" pitchFamily="18" charset="0"/>
              </a:rPr>
              <a:t> ДПО  работников </a:t>
            </a:r>
            <a:r>
              <a:rPr lang="ru-RU" b="1" dirty="0">
                <a:ln>
                  <a:solidFill>
                    <a:srgbClr val="C0504D">
                      <a:lumMod val="75000"/>
                    </a:srgbClr>
                  </a:solidFill>
                </a:ln>
                <a:solidFill>
                  <a:srgbClr val="C00000"/>
                </a:solidFill>
                <a:latin typeface="Garamond" pitchFamily="18" charset="0"/>
              </a:rPr>
              <a:t>образования</a:t>
            </a:r>
          </a:p>
        </p:txBody>
      </p:sp>
      <p:sp>
        <p:nvSpPr>
          <p:cNvPr id="28677" name="Rectangle 1"/>
          <p:cNvSpPr>
            <a:spLocks noChangeArrowheads="1"/>
          </p:cNvSpPr>
          <p:nvPr/>
        </p:nvSpPr>
        <p:spPr bwMode="auto">
          <a:xfrm>
            <a:off x="3006800" y="1244085"/>
            <a:ext cx="184731" cy="369332"/>
          </a:xfrm>
          <a:prstGeom prst="rect">
            <a:avLst/>
          </a:prstGeom>
          <a:noFill/>
          <a:ln w="9525">
            <a:noFill/>
            <a:miter lim="800000"/>
            <a:headEnd/>
            <a:tailEnd/>
          </a:ln>
        </p:spPr>
        <p:txBody>
          <a:bodyPr wrap="none" anchor="ctr">
            <a:spAutoFit/>
          </a:bodyPr>
          <a:lstStyle/>
          <a:p>
            <a:pPr defTabSz="914400" fontAlgn="base">
              <a:spcBef>
                <a:spcPct val="0"/>
              </a:spcBef>
              <a:spcAft>
                <a:spcPct val="0"/>
              </a:spcAft>
            </a:pPr>
            <a:endParaRPr lang="ru-RU">
              <a:solidFill>
                <a:srgbClr val="000000"/>
              </a:solidFill>
              <a:latin typeface="Arial" charset="0"/>
              <a:cs typeface="Arial" charset="0"/>
            </a:endParaRPr>
          </a:p>
        </p:txBody>
      </p:sp>
      <p:graphicFrame>
        <p:nvGraphicFramePr>
          <p:cNvPr id="8" name="Таблица 7"/>
          <p:cNvGraphicFramePr>
            <a:graphicFrameLocks noGrp="1"/>
          </p:cNvGraphicFramePr>
          <p:nvPr>
            <p:extLst>
              <p:ext uri="{D42A27DB-BD31-4B8C-83A1-F6EECF244321}">
                <p14:modId xmlns:p14="http://schemas.microsoft.com/office/powerpoint/2010/main" val="2564119726"/>
              </p:ext>
            </p:extLst>
          </p:nvPr>
        </p:nvGraphicFramePr>
        <p:xfrm>
          <a:off x="226510" y="658616"/>
          <a:ext cx="8809986" cy="4145382"/>
        </p:xfrm>
        <a:graphic>
          <a:graphicData uri="http://schemas.openxmlformats.org/drawingml/2006/table">
            <a:tbl>
              <a:tblPr firstRow="1" bandRow="1"/>
              <a:tblGrid>
                <a:gridCol w="8809986">
                  <a:extLst>
                    <a:ext uri="{9D8B030D-6E8A-4147-A177-3AD203B41FA5}">
                      <a16:colId xmlns:a16="http://schemas.microsoft.com/office/drawing/2014/main" xmlns="" val="20000"/>
                    </a:ext>
                  </a:extLst>
                </a:gridCol>
              </a:tblGrid>
              <a:tr h="4145382">
                <a:tc>
                  <a:txBody>
                    <a:bodyPr/>
                    <a:lstStyle>
                      <a:lvl1pPr marL="0" algn="l" defTabSz="914400" rtl="0" eaLnBrk="1" latinLnBrk="0" hangingPunct="1">
                        <a:defRPr sz="1800" b="1" kern="1200">
                          <a:solidFill>
                            <a:schemeClr val="lt1"/>
                          </a:solidFill>
                        </a:defRPr>
                      </a:lvl1pPr>
                      <a:lvl2pPr marL="457200" algn="l" defTabSz="914400" rtl="0" eaLnBrk="1" latinLnBrk="0" hangingPunct="1">
                        <a:defRPr sz="1800" b="1" kern="1200">
                          <a:solidFill>
                            <a:schemeClr val="lt1"/>
                          </a:solidFill>
                        </a:defRPr>
                      </a:lvl2pPr>
                      <a:lvl3pPr marL="914400" algn="l" defTabSz="914400" rtl="0" eaLnBrk="1" latinLnBrk="0" hangingPunct="1">
                        <a:defRPr sz="1800" b="1" kern="1200">
                          <a:solidFill>
                            <a:schemeClr val="lt1"/>
                          </a:solidFill>
                        </a:defRPr>
                      </a:lvl3pPr>
                      <a:lvl4pPr marL="1371600" algn="l" defTabSz="914400" rtl="0" eaLnBrk="1" latinLnBrk="0" hangingPunct="1">
                        <a:defRPr sz="1800" b="1" kern="1200">
                          <a:solidFill>
                            <a:schemeClr val="lt1"/>
                          </a:solidFill>
                        </a:defRPr>
                      </a:lvl4pPr>
                      <a:lvl5pPr marL="1828800" algn="l" defTabSz="914400" rtl="0" eaLnBrk="1" latinLnBrk="0" hangingPunct="1">
                        <a:defRPr sz="1800" b="1" kern="1200">
                          <a:solidFill>
                            <a:schemeClr val="lt1"/>
                          </a:solidFill>
                        </a:defRPr>
                      </a:lvl5pPr>
                      <a:lvl6pPr marL="2286000" algn="l" defTabSz="914400" rtl="0" eaLnBrk="1" latinLnBrk="0" hangingPunct="1">
                        <a:defRPr sz="1800" b="1" kern="1200">
                          <a:solidFill>
                            <a:schemeClr val="lt1"/>
                          </a:solidFill>
                        </a:defRPr>
                      </a:lvl6pPr>
                      <a:lvl7pPr marL="2743200" algn="l" defTabSz="914400" rtl="0" eaLnBrk="1" latinLnBrk="0" hangingPunct="1">
                        <a:defRPr sz="1800" b="1" kern="1200">
                          <a:solidFill>
                            <a:schemeClr val="lt1"/>
                          </a:solidFill>
                        </a:defRPr>
                      </a:lvl7pPr>
                      <a:lvl8pPr marL="3200400" algn="l" defTabSz="914400" rtl="0" eaLnBrk="1" latinLnBrk="0" hangingPunct="1">
                        <a:defRPr sz="1800" b="1" kern="1200">
                          <a:solidFill>
                            <a:schemeClr val="lt1"/>
                          </a:solidFill>
                        </a:defRPr>
                      </a:lvl8pPr>
                      <a:lvl9pPr marL="3657600" algn="l" defTabSz="914400" rtl="0" eaLnBrk="1" latinLnBrk="0" hangingPunct="1">
                        <a:defRPr sz="1800" b="1" kern="1200">
                          <a:solidFill>
                            <a:schemeClr val="lt1"/>
                          </a:solidFill>
                        </a:defRPr>
                      </a:lvl9pPr>
                    </a:lstStyle>
                    <a:p>
                      <a:pPr marL="342900" indent="-342900">
                        <a:buAutoNum type="arabicPeriod"/>
                      </a:pPr>
                      <a:r>
                        <a:rPr lang="ru-RU" sz="1600" u="none" dirty="0" smtClean="0">
                          <a:solidFill>
                            <a:schemeClr val="tx2">
                              <a:lumMod val="75000"/>
                            </a:schemeClr>
                          </a:solidFill>
                          <a:latin typeface="Times New Roman" pitchFamily="18" charset="0"/>
                          <a:cs typeface="Times New Roman" pitchFamily="18" charset="0"/>
                        </a:rPr>
                        <a:t>Федеральный закон от 29.12.2012 г. №273-ФЗ </a:t>
                      </a:r>
                      <a:r>
                        <a:rPr lang="ru-RU" sz="1600" dirty="0" smtClean="0">
                          <a:solidFill>
                            <a:schemeClr val="tx2">
                              <a:lumMod val="75000"/>
                            </a:schemeClr>
                          </a:solidFill>
                          <a:latin typeface="Times New Roman" pitchFamily="18" charset="0"/>
                          <a:cs typeface="Times New Roman" pitchFamily="18" charset="0"/>
                        </a:rPr>
                        <a:t>«Об образовании в Российской Федерации» </a:t>
                      </a:r>
                      <a:r>
                        <a:rPr lang="ru-RU" sz="1600" b="0" dirty="0" smtClean="0">
                          <a:solidFill>
                            <a:schemeClr val="tx2">
                              <a:lumMod val="75000"/>
                            </a:schemeClr>
                          </a:solidFill>
                          <a:latin typeface="Times New Roman" pitchFamily="18" charset="0"/>
                          <a:cs typeface="Times New Roman" pitchFamily="18" charset="0"/>
                        </a:rPr>
                        <a:t>(введен с 01 сентября 2013 года):</a:t>
                      </a:r>
                    </a:p>
                    <a:p>
                      <a:pPr marL="0" indent="0">
                        <a:buNone/>
                      </a:pPr>
                      <a:endParaRPr lang="ru-RU" sz="1000" b="0" dirty="0" smtClean="0">
                        <a:solidFill>
                          <a:schemeClr val="tx2">
                            <a:lumMod val="75000"/>
                          </a:schemeClr>
                        </a:solidFill>
                      </a:endParaRPr>
                    </a:p>
                    <a:p>
                      <a:pPr marL="285750" indent="-285750">
                        <a:buFont typeface="Wingdings" pitchFamily="2" charset="2"/>
                        <a:buChar char="ü"/>
                      </a:pPr>
                      <a:r>
                        <a:rPr lang="ru-RU" sz="1600" dirty="0" smtClean="0">
                          <a:solidFill>
                            <a:schemeClr val="tx2">
                              <a:lumMod val="75000"/>
                            </a:schemeClr>
                          </a:solidFill>
                          <a:latin typeface="Times New Roman" pitchFamily="18" charset="0"/>
                          <a:cs typeface="Times New Roman" pitchFamily="18" charset="0"/>
                        </a:rPr>
                        <a:t>ст.28. Компетенции, права,</a:t>
                      </a:r>
                      <a:r>
                        <a:rPr lang="ru-RU" sz="1600" baseline="0" dirty="0" smtClean="0">
                          <a:solidFill>
                            <a:schemeClr val="tx2">
                              <a:lumMod val="75000"/>
                            </a:schemeClr>
                          </a:solidFill>
                          <a:latin typeface="Times New Roman" pitchFamily="18" charset="0"/>
                          <a:cs typeface="Times New Roman" pitchFamily="18" charset="0"/>
                        </a:rPr>
                        <a:t>   обязанности и ответственность ОО. </a:t>
                      </a:r>
                      <a:r>
                        <a:rPr lang="ru-RU" sz="1600" b="0" baseline="0" dirty="0" smtClean="0">
                          <a:solidFill>
                            <a:schemeClr val="tx2">
                              <a:lumMod val="75000"/>
                            </a:schemeClr>
                          </a:solidFill>
                          <a:latin typeface="Times New Roman" pitchFamily="18" charset="0"/>
                          <a:cs typeface="Times New Roman" pitchFamily="18" charset="0"/>
                        </a:rPr>
                        <a:t>К Компетенции относятся: … п.5. прием на работу работников, распределение должностных обязанностей, </a:t>
                      </a:r>
                      <a:r>
                        <a:rPr lang="ru-RU" sz="1600" b="0" baseline="0" dirty="0" smtClean="0">
                          <a:solidFill>
                            <a:srgbClr val="C00000"/>
                          </a:solidFill>
                          <a:latin typeface="Times New Roman" pitchFamily="18" charset="0"/>
                          <a:cs typeface="Times New Roman" pitchFamily="18" charset="0"/>
                        </a:rPr>
                        <a:t>создание условий и организация ДПО работников</a:t>
                      </a:r>
                      <a:r>
                        <a:rPr lang="ru-RU" sz="1600" b="0" baseline="0" dirty="0" smtClean="0">
                          <a:solidFill>
                            <a:schemeClr val="tx2">
                              <a:lumMod val="75000"/>
                            </a:schemeClr>
                          </a:solidFill>
                          <a:latin typeface="Times New Roman" pitchFamily="18" charset="0"/>
                          <a:cs typeface="Times New Roman" pitchFamily="18" charset="0"/>
                        </a:rPr>
                        <a:t>. П.7 ОО несет ответственность… за невыполнение или ненадлежащее выполнение функций, отнесенных к ее компетенции </a:t>
                      </a:r>
                      <a:endParaRPr lang="ru-RU" sz="1600" b="0" dirty="0" smtClean="0">
                        <a:solidFill>
                          <a:schemeClr val="tx2">
                            <a:lumMod val="75000"/>
                          </a:schemeClr>
                        </a:solidFill>
                        <a:latin typeface="Times New Roman" pitchFamily="18" charset="0"/>
                        <a:cs typeface="Times New Roman" pitchFamily="18" charset="0"/>
                      </a:endParaRPr>
                    </a:p>
                    <a:p>
                      <a:pPr marL="0" indent="0">
                        <a:buNone/>
                      </a:pPr>
                      <a:endParaRPr lang="ru-RU" sz="800" b="0" dirty="0" smtClean="0">
                        <a:solidFill>
                          <a:schemeClr val="tx2">
                            <a:lumMod val="75000"/>
                          </a:schemeClr>
                        </a:solidFill>
                      </a:endParaRPr>
                    </a:p>
                    <a:p>
                      <a:pPr marL="285750" indent="-285750">
                        <a:buFont typeface="Wingdings" pitchFamily="2" charset="2"/>
                        <a:buChar char="ü"/>
                      </a:pPr>
                      <a:r>
                        <a:rPr lang="ru-RU" sz="1600" dirty="0" smtClean="0">
                          <a:solidFill>
                            <a:schemeClr val="tx2">
                              <a:lumMod val="75000"/>
                            </a:schemeClr>
                          </a:solidFill>
                          <a:latin typeface="Times New Roman" pitchFamily="18" charset="0"/>
                          <a:cs typeface="Times New Roman" pitchFamily="18" charset="0"/>
                        </a:rPr>
                        <a:t>ст.47. Правовой статус педагогических работников. </a:t>
                      </a:r>
                      <a:r>
                        <a:rPr lang="ru-RU" sz="1600" b="0" dirty="0" smtClean="0">
                          <a:solidFill>
                            <a:schemeClr val="tx2">
                              <a:lumMod val="75000"/>
                            </a:schemeClr>
                          </a:solidFill>
                          <a:latin typeface="Times New Roman" pitchFamily="18" charset="0"/>
                          <a:cs typeface="Times New Roman" pitchFamily="18" charset="0"/>
                        </a:rPr>
                        <a:t>П.5 Педагоги имеют следующие права</a:t>
                      </a:r>
                      <a:r>
                        <a:rPr lang="ru-RU" sz="1600" dirty="0" smtClean="0">
                          <a:solidFill>
                            <a:schemeClr val="tx2">
                              <a:lumMod val="75000"/>
                            </a:schemeClr>
                          </a:solidFill>
                          <a:latin typeface="Times New Roman" pitchFamily="18" charset="0"/>
                          <a:cs typeface="Times New Roman" pitchFamily="18" charset="0"/>
                        </a:rPr>
                        <a:t>: </a:t>
                      </a:r>
                      <a:r>
                        <a:rPr lang="ru-RU" sz="1600" b="0" dirty="0" smtClean="0">
                          <a:solidFill>
                            <a:schemeClr val="tx2">
                              <a:lumMod val="75000"/>
                            </a:schemeClr>
                          </a:solidFill>
                          <a:latin typeface="Times New Roman" pitchFamily="18" charset="0"/>
                          <a:cs typeface="Times New Roman" pitchFamily="18" charset="0"/>
                        </a:rPr>
                        <a:t>…</a:t>
                      </a:r>
                      <a:r>
                        <a:rPr lang="ru-RU" sz="1600" b="0" baseline="0" dirty="0" smtClean="0">
                          <a:solidFill>
                            <a:schemeClr val="tx2">
                              <a:lumMod val="75000"/>
                            </a:schemeClr>
                          </a:solidFill>
                          <a:latin typeface="Times New Roman" pitchFamily="18" charset="0"/>
                          <a:cs typeface="Times New Roman" pitchFamily="18" charset="0"/>
                        </a:rPr>
                        <a:t> </a:t>
                      </a:r>
                      <a:r>
                        <a:rPr lang="ru-RU" sz="1600" b="0" dirty="0" smtClean="0">
                          <a:solidFill>
                            <a:srgbClr val="C00000"/>
                          </a:solidFill>
                          <a:latin typeface="Times New Roman" pitchFamily="18" charset="0"/>
                          <a:cs typeface="Times New Roman" pitchFamily="18" charset="0"/>
                        </a:rPr>
                        <a:t>на дополнительное профессиональное образование по профилю педагогической деятельности не реже чем 1 раз в 3 года</a:t>
                      </a:r>
                    </a:p>
                    <a:p>
                      <a:pPr marL="285750" indent="-285750">
                        <a:buFont typeface="Arial" panose="020B0604020202020204" pitchFamily="34" charset="0"/>
                        <a:buChar char="•"/>
                      </a:pPr>
                      <a:endParaRPr lang="ru-RU" sz="800" b="1" dirty="0" smtClean="0">
                        <a:solidFill>
                          <a:srgbClr val="002060"/>
                        </a:solidFill>
                      </a:endParaRPr>
                    </a:p>
                    <a:p>
                      <a:pPr marL="285750" indent="-285750">
                        <a:buFont typeface="Wingdings" pitchFamily="2" charset="2"/>
                        <a:buChar char="ü"/>
                      </a:pPr>
                      <a:r>
                        <a:rPr lang="ru-RU" sz="1600" b="1" dirty="0" smtClean="0">
                          <a:solidFill>
                            <a:srgbClr val="002060"/>
                          </a:solidFill>
                          <a:latin typeface="Times New Roman" pitchFamily="18" charset="0"/>
                          <a:cs typeface="Times New Roman" pitchFamily="18" charset="0"/>
                        </a:rPr>
                        <a:t>ст.48. Обязанности и ответственность педагогических работников. </a:t>
                      </a:r>
                      <a:r>
                        <a:rPr lang="ru-RU" sz="1600" b="0" dirty="0" smtClean="0">
                          <a:solidFill>
                            <a:srgbClr val="002060"/>
                          </a:solidFill>
                          <a:latin typeface="Times New Roman" pitchFamily="18" charset="0"/>
                          <a:cs typeface="Times New Roman" pitchFamily="18" charset="0"/>
                        </a:rPr>
                        <a:t>П.1. Педработники обязаны: …7) </a:t>
                      </a:r>
                      <a:r>
                        <a:rPr lang="ru-RU" sz="1600" b="0" kern="1200" dirty="0" smtClean="0">
                          <a:solidFill>
                            <a:srgbClr val="C00000"/>
                          </a:solidFill>
                          <a:latin typeface="Times New Roman" pitchFamily="18" charset="0"/>
                          <a:ea typeface="+mn-ea"/>
                          <a:cs typeface="Times New Roman" pitchFamily="18" charset="0"/>
                        </a:rPr>
                        <a:t>с</a:t>
                      </a:r>
                      <a:r>
                        <a:rPr lang="ru-RU" sz="1600" b="0" dirty="0" smtClean="0">
                          <a:solidFill>
                            <a:srgbClr val="C00000"/>
                          </a:solidFill>
                          <a:latin typeface="Times New Roman" pitchFamily="18" charset="0"/>
                          <a:cs typeface="Times New Roman" pitchFamily="18" charset="0"/>
                        </a:rPr>
                        <a:t>истематически</a:t>
                      </a:r>
                      <a:r>
                        <a:rPr lang="ru-RU" sz="1600" b="0" baseline="0" dirty="0" smtClean="0">
                          <a:solidFill>
                            <a:srgbClr val="C00000"/>
                          </a:solidFill>
                          <a:latin typeface="Times New Roman" pitchFamily="18" charset="0"/>
                          <a:cs typeface="Times New Roman" pitchFamily="18" charset="0"/>
                        </a:rPr>
                        <a:t> повышать свой профессиональный уровень. </a:t>
                      </a:r>
                      <a:r>
                        <a:rPr lang="ru-RU" sz="1600" b="0" baseline="0" dirty="0" smtClean="0">
                          <a:solidFill>
                            <a:srgbClr val="002060"/>
                          </a:solidFill>
                          <a:latin typeface="Times New Roman" pitchFamily="18" charset="0"/>
                          <a:cs typeface="Times New Roman" pitchFamily="18" charset="0"/>
                        </a:rPr>
                        <a:t>П.4. Педработники несут ответственность  за неисполнение или ненадлежащее исполнение возложенных на них обязанностей.</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bl>
          </a:graphicData>
        </a:graphic>
      </p:graphicFrame>
    </p:spTree>
    <p:extLst>
      <p:ext uri="{BB962C8B-B14F-4D97-AF65-F5344CB8AC3E}">
        <p14:creationId xmlns:p14="http://schemas.microsoft.com/office/powerpoint/2010/main" val="2387483957"/>
      </p:ext>
    </p:extLst>
  </p:cSld>
  <p:clrMapOvr>
    <a:masterClrMapping/>
  </p:clrMapOvr>
  <p:transition spd="slow">
    <p:wip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1691680" y="48188"/>
            <a:ext cx="5626968" cy="493564"/>
          </a:xfrm>
        </p:spPr>
        <p:txBody>
          <a:bodyPr>
            <a:noAutofit/>
          </a:bodyPr>
          <a:lstStyle/>
          <a:p>
            <a:r>
              <a:rPr lang="ru-RU" sz="1600" dirty="0">
                <a:solidFill>
                  <a:srgbClr val="C00000"/>
                </a:solidFill>
                <a:latin typeface="Garamond" panose="02020404030301010803" pitchFamily="18" charset="0"/>
                <a:cs typeface="Times New Roman" panose="02020603050405020304" pitchFamily="18" charset="0"/>
              </a:rPr>
              <a:t>Дорожная карта комплексной программы </a:t>
            </a:r>
            <a:r>
              <a:rPr lang="ru-RU" sz="1600" dirty="0" smtClean="0">
                <a:solidFill>
                  <a:srgbClr val="C00000"/>
                </a:solidFill>
                <a:latin typeface="Garamond" panose="02020404030301010803" pitchFamily="18" charset="0"/>
                <a:cs typeface="Times New Roman" panose="02020603050405020304" pitchFamily="18" charset="0"/>
              </a:rPr>
              <a:t/>
            </a:r>
            <a:br>
              <a:rPr lang="ru-RU" sz="1600" dirty="0" smtClean="0">
                <a:solidFill>
                  <a:srgbClr val="C00000"/>
                </a:solidFill>
                <a:latin typeface="Garamond" panose="02020404030301010803" pitchFamily="18" charset="0"/>
                <a:cs typeface="Times New Roman" panose="02020603050405020304" pitchFamily="18" charset="0"/>
              </a:rPr>
            </a:br>
            <a:r>
              <a:rPr lang="ru-RU" sz="1600" dirty="0" smtClean="0">
                <a:solidFill>
                  <a:srgbClr val="C00000"/>
                </a:solidFill>
                <a:latin typeface="Garamond" panose="02020404030301010803" pitchFamily="18" charset="0"/>
                <a:cs typeface="Times New Roman" panose="02020603050405020304" pitchFamily="18" charset="0"/>
              </a:rPr>
              <a:t>БФ «Вклад </a:t>
            </a:r>
            <a:r>
              <a:rPr lang="ru-RU" sz="1600" dirty="0">
                <a:solidFill>
                  <a:srgbClr val="C00000"/>
                </a:solidFill>
                <a:latin typeface="Garamond" panose="02020404030301010803" pitchFamily="18" charset="0"/>
                <a:cs typeface="Times New Roman" panose="02020603050405020304" pitchFamily="18" charset="0"/>
              </a:rPr>
              <a:t>в будущее» </a:t>
            </a:r>
          </a:p>
        </p:txBody>
      </p:sp>
      <p:sp>
        <p:nvSpPr>
          <p:cNvPr id="4" name="Содержимое 3"/>
          <p:cNvSpPr>
            <a:spLocks noGrp="1"/>
          </p:cNvSpPr>
          <p:nvPr>
            <p:ph idx="1"/>
          </p:nvPr>
        </p:nvSpPr>
        <p:spPr>
          <a:xfrm>
            <a:off x="827584" y="483518"/>
            <a:ext cx="8208912" cy="4320480"/>
          </a:xfrm>
        </p:spPr>
        <p:txBody>
          <a:bodyPr>
            <a:normAutofit fontScale="92500" lnSpcReduction="10000"/>
          </a:bodyPr>
          <a:lstStyle/>
          <a:p>
            <a:r>
              <a:rPr lang="ru-RU" sz="1600" b="1" dirty="0" smtClean="0">
                <a:solidFill>
                  <a:srgbClr val="C00000"/>
                </a:solidFill>
              </a:rPr>
              <a:t>2019 год </a:t>
            </a:r>
          </a:p>
          <a:p>
            <a:pPr indent="-73025">
              <a:buFont typeface="Wingdings" panose="05000000000000000000" pitchFamily="2" charset="2"/>
              <a:buChar char="ü"/>
            </a:pPr>
            <a:r>
              <a:rPr lang="ru-RU" sz="1400" b="1" dirty="0"/>
              <a:t>с</a:t>
            </a:r>
            <a:r>
              <a:rPr lang="ru-RU" sz="1400" b="1" dirty="0" smtClean="0"/>
              <a:t>ентябрь</a:t>
            </a:r>
            <a:r>
              <a:rPr lang="ru-RU" sz="1400" dirty="0" smtClean="0"/>
              <a:t> обучение тренерской команды региона</a:t>
            </a:r>
          </a:p>
          <a:p>
            <a:pPr indent="-73025">
              <a:buFont typeface="Wingdings" panose="05000000000000000000" pitchFamily="2" charset="2"/>
              <a:buChar char="ü"/>
            </a:pPr>
            <a:r>
              <a:rPr lang="ru-RU" sz="1400" b="1" dirty="0"/>
              <a:t>о</a:t>
            </a:r>
            <a:r>
              <a:rPr lang="ru-RU" sz="1400" b="1" dirty="0" smtClean="0"/>
              <a:t>ктябрь-декабрь </a:t>
            </a:r>
            <a:r>
              <a:rPr lang="ru-RU" sz="1400" dirty="0" smtClean="0"/>
              <a:t>передача педагогам ОО комплектов печатных материалов УМК</a:t>
            </a:r>
          </a:p>
          <a:p>
            <a:pPr indent="-73025">
              <a:buFont typeface="Wingdings" panose="05000000000000000000" pitchFamily="2" charset="2"/>
              <a:buChar char="ü"/>
            </a:pPr>
            <a:endParaRPr lang="ru-RU" sz="900" dirty="0" smtClean="0"/>
          </a:p>
          <a:p>
            <a:r>
              <a:rPr lang="ru-RU" sz="1600" b="1" dirty="0" smtClean="0">
                <a:solidFill>
                  <a:srgbClr val="C00000"/>
                </a:solidFill>
              </a:rPr>
              <a:t>2020 год </a:t>
            </a:r>
            <a:endParaRPr lang="ru-RU" sz="1600" b="1" dirty="0"/>
          </a:p>
          <a:p>
            <a:pPr indent="-73025">
              <a:buFont typeface="Wingdings" panose="05000000000000000000" pitchFamily="2" charset="2"/>
              <a:buChar char="ü"/>
            </a:pPr>
            <a:r>
              <a:rPr lang="ru-RU" sz="1400" b="1" dirty="0"/>
              <a:t>я</a:t>
            </a:r>
            <a:r>
              <a:rPr lang="ru-RU" sz="1400" b="1" dirty="0" smtClean="0"/>
              <a:t>нварь-март</a:t>
            </a:r>
            <a:r>
              <a:rPr lang="ru-RU" sz="1400" dirty="0" smtClean="0"/>
              <a:t> проведение обучения региональных команд</a:t>
            </a:r>
          </a:p>
          <a:p>
            <a:pPr indent="-73025">
              <a:buFont typeface="Wingdings" panose="05000000000000000000" pitchFamily="2" charset="2"/>
              <a:buChar char="ü"/>
            </a:pPr>
            <a:r>
              <a:rPr lang="ru-RU" sz="1400" b="1" dirty="0"/>
              <a:t>м</a:t>
            </a:r>
            <a:r>
              <a:rPr lang="ru-RU" sz="1400" b="1" dirty="0" smtClean="0"/>
              <a:t>арт-июнь</a:t>
            </a:r>
            <a:r>
              <a:rPr lang="ru-RU" sz="1400" dirty="0" smtClean="0"/>
              <a:t>  обучение педагогов ОО</a:t>
            </a:r>
          </a:p>
          <a:p>
            <a:pPr indent="-73025">
              <a:buFont typeface="Wingdings" panose="05000000000000000000" pitchFamily="2" charset="2"/>
              <a:buChar char="ü"/>
            </a:pPr>
            <a:r>
              <a:rPr lang="ru-RU" sz="1400" b="1" dirty="0" smtClean="0"/>
              <a:t>сентябрь-октябрь </a:t>
            </a:r>
            <a:r>
              <a:rPr lang="ru-RU" sz="1400" dirty="0" smtClean="0"/>
              <a:t>проведение входной диагностики обучающихся</a:t>
            </a:r>
          </a:p>
          <a:p>
            <a:pPr indent="-73025">
              <a:buFont typeface="Wingdings" panose="05000000000000000000" pitchFamily="2" charset="2"/>
              <a:buChar char="ü"/>
            </a:pPr>
            <a:r>
              <a:rPr lang="ru-RU" sz="1400" b="1" dirty="0"/>
              <a:t>о</a:t>
            </a:r>
            <a:r>
              <a:rPr lang="ru-RU" sz="1400" b="1" dirty="0" smtClean="0"/>
              <a:t>ктябрь</a:t>
            </a:r>
            <a:r>
              <a:rPr lang="ru-RU" sz="1400" dirty="0" smtClean="0"/>
              <a:t>  начала реализации план-графика проведения занятий</a:t>
            </a:r>
          </a:p>
          <a:p>
            <a:pPr marL="269875" indent="0">
              <a:buNone/>
            </a:pPr>
            <a:endParaRPr lang="ru-RU" sz="900" dirty="0" smtClean="0"/>
          </a:p>
          <a:p>
            <a:r>
              <a:rPr lang="ru-RU" sz="1600" b="1" dirty="0" smtClean="0">
                <a:solidFill>
                  <a:srgbClr val="C00000"/>
                </a:solidFill>
              </a:rPr>
              <a:t>2021 год</a:t>
            </a:r>
            <a:r>
              <a:rPr lang="ru-RU" sz="1600" dirty="0" smtClean="0">
                <a:solidFill>
                  <a:srgbClr val="C00000"/>
                </a:solidFill>
              </a:rPr>
              <a:t> </a:t>
            </a:r>
            <a:r>
              <a:rPr lang="ru-RU" sz="1600" dirty="0" smtClean="0"/>
              <a:t> </a:t>
            </a:r>
          </a:p>
          <a:p>
            <a:pPr indent="-73025">
              <a:buFont typeface="Wingdings" panose="05000000000000000000" pitchFamily="2" charset="2"/>
              <a:buChar char="ü"/>
            </a:pPr>
            <a:r>
              <a:rPr lang="ru-RU" sz="1400" b="1" dirty="0"/>
              <a:t>я</a:t>
            </a:r>
            <a:r>
              <a:rPr lang="ru-RU" sz="1400" b="1" dirty="0" smtClean="0"/>
              <a:t>нварь-февраль</a:t>
            </a:r>
            <a:r>
              <a:rPr lang="ru-RU" sz="1400" dirty="0" smtClean="0"/>
              <a:t> формирование состава региональной команды </a:t>
            </a:r>
            <a:r>
              <a:rPr lang="ru-RU" sz="1400" dirty="0" err="1" smtClean="0"/>
              <a:t>тьюторов</a:t>
            </a:r>
            <a:endParaRPr lang="ru-RU" sz="1400" dirty="0" smtClean="0"/>
          </a:p>
          <a:p>
            <a:pPr indent="-73025">
              <a:buFont typeface="Wingdings" panose="05000000000000000000" pitchFamily="2" charset="2"/>
              <a:buChar char="ü"/>
            </a:pPr>
            <a:r>
              <a:rPr lang="ru-RU" sz="1400" b="1" dirty="0"/>
              <a:t>ф</a:t>
            </a:r>
            <a:r>
              <a:rPr lang="ru-RU" sz="1400" b="1" dirty="0" smtClean="0"/>
              <a:t>евраль-март</a:t>
            </a:r>
            <a:r>
              <a:rPr lang="ru-RU" sz="1400" dirty="0" smtClean="0"/>
              <a:t> проведение обучения по </a:t>
            </a:r>
            <a:r>
              <a:rPr lang="ru-RU" sz="1400" dirty="0" err="1" smtClean="0"/>
              <a:t>тьюторскому</a:t>
            </a:r>
            <a:r>
              <a:rPr lang="ru-RU" sz="1400" dirty="0" smtClean="0"/>
              <a:t> модулю</a:t>
            </a:r>
          </a:p>
          <a:p>
            <a:pPr indent="-73025">
              <a:buFont typeface="Wingdings" panose="05000000000000000000" pitchFamily="2" charset="2"/>
              <a:buChar char="ü"/>
            </a:pPr>
            <a:r>
              <a:rPr lang="ru-RU" sz="1400" b="1" dirty="0"/>
              <a:t>а</a:t>
            </a:r>
            <a:r>
              <a:rPr lang="ru-RU" sz="1400" b="1" dirty="0" smtClean="0"/>
              <a:t>прель-май</a:t>
            </a:r>
            <a:r>
              <a:rPr lang="ru-RU" sz="1400" dirty="0" smtClean="0"/>
              <a:t> проведение контрольной диагностики обучающихся в ОО</a:t>
            </a:r>
          </a:p>
          <a:p>
            <a:pPr indent="-73025">
              <a:buFont typeface="Wingdings" panose="05000000000000000000" pitchFamily="2" charset="2"/>
              <a:buChar char="ü"/>
            </a:pPr>
            <a:r>
              <a:rPr lang="ru-RU" sz="1400" b="1" dirty="0"/>
              <a:t>и</a:t>
            </a:r>
            <a:r>
              <a:rPr lang="ru-RU" sz="1400" b="1" dirty="0" smtClean="0"/>
              <a:t>юнь-июль</a:t>
            </a:r>
            <a:r>
              <a:rPr lang="ru-RU" sz="1400" dirty="0" smtClean="0"/>
              <a:t> масштабирование программы в регионе </a:t>
            </a:r>
          </a:p>
          <a:p>
            <a:pPr indent="-73025">
              <a:buFont typeface="Wingdings" panose="05000000000000000000" pitchFamily="2" charset="2"/>
              <a:buChar char="ü"/>
            </a:pPr>
            <a:endParaRPr lang="ru-RU" sz="900" dirty="0"/>
          </a:p>
          <a:p>
            <a:r>
              <a:rPr lang="ru-RU" sz="1600" b="1" dirty="0" smtClean="0">
                <a:solidFill>
                  <a:srgbClr val="C00000"/>
                </a:solidFill>
              </a:rPr>
              <a:t>2022 </a:t>
            </a:r>
            <a:r>
              <a:rPr lang="ru-RU" sz="1600" b="1" dirty="0">
                <a:solidFill>
                  <a:srgbClr val="C00000"/>
                </a:solidFill>
              </a:rPr>
              <a:t>год</a:t>
            </a:r>
            <a:r>
              <a:rPr lang="ru-RU" sz="1600" dirty="0">
                <a:solidFill>
                  <a:srgbClr val="C00000"/>
                </a:solidFill>
              </a:rPr>
              <a:t> </a:t>
            </a:r>
            <a:r>
              <a:rPr lang="ru-RU" sz="1600" dirty="0"/>
              <a:t> </a:t>
            </a:r>
          </a:p>
          <a:p>
            <a:pPr indent="-73025">
              <a:buFont typeface="Wingdings" panose="05000000000000000000" pitchFamily="2" charset="2"/>
              <a:buChar char="ü"/>
            </a:pPr>
            <a:r>
              <a:rPr lang="ru-RU" sz="1400" b="1" dirty="0" smtClean="0"/>
              <a:t>сентябрь</a:t>
            </a:r>
            <a:r>
              <a:rPr lang="ru-RU" sz="1400" dirty="0" smtClean="0"/>
              <a:t> обучение полного состава региональной команды</a:t>
            </a:r>
          </a:p>
          <a:p>
            <a:pPr indent="-73025">
              <a:buFont typeface="Wingdings" panose="05000000000000000000" pitchFamily="2" charset="2"/>
              <a:buChar char="ü"/>
            </a:pPr>
            <a:r>
              <a:rPr lang="ru-RU" sz="1400" dirty="0"/>
              <a:t>п</a:t>
            </a:r>
            <a:r>
              <a:rPr lang="ru-RU" sz="1400" dirty="0" smtClean="0"/>
              <a:t>одведение итогов и т.д.</a:t>
            </a:r>
          </a:p>
          <a:p>
            <a:endParaRPr lang="ru-RU" sz="1400" dirty="0"/>
          </a:p>
          <a:p>
            <a:endParaRPr lang="ru-RU" sz="1600" dirty="0"/>
          </a:p>
        </p:txBody>
      </p:sp>
      <p:sp>
        <p:nvSpPr>
          <p:cNvPr id="2" name="Номер слайда 1"/>
          <p:cNvSpPr>
            <a:spLocks noGrp="1"/>
          </p:cNvSpPr>
          <p:nvPr>
            <p:ph type="sldNum" sz="quarter" idx="12"/>
          </p:nvPr>
        </p:nvSpPr>
        <p:spPr/>
        <p:txBody>
          <a:bodyPr/>
          <a:lstStyle/>
          <a:p>
            <a:fld id="{B19B0651-EE4F-4900-A07F-96A6BFA9D0F0}" type="slidenum">
              <a:rPr lang="ru-RU" smtClean="0"/>
              <a:pPr/>
              <a:t>30</a:t>
            </a:fld>
            <a:endParaRPr lang="ru-RU" dirty="0"/>
          </a:p>
        </p:txBody>
      </p:sp>
      <p:pic>
        <p:nvPicPr>
          <p:cNvPr id="5" name="Picture 6" descr="http://aksubayevo.ru/images/uploads/news/2018/4/27/1196c3f59c37977c9cec81ac355e0df1_XL.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6554" t="10591" r="22009" b="36450"/>
          <a:stretch/>
        </p:blipFill>
        <p:spPr bwMode="auto">
          <a:xfrm>
            <a:off x="8314345" y="0"/>
            <a:ext cx="833289" cy="55552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B19B0651-EE4F-4900-A07F-96A6BFA9D0F0}" type="slidenum">
              <a:rPr lang="ru-RU" smtClean="0"/>
              <a:pPr/>
              <a:t>31</a:t>
            </a:fld>
            <a:endParaRPr lang="ru-RU" dirty="0"/>
          </a:p>
        </p:txBody>
      </p:sp>
      <p:sp>
        <p:nvSpPr>
          <p:cNvPr id="5" name="Прямоугольник 4"/>
          <p:cNvSpPr/>
          <p:nvPr/>
        </p:nvSpPr>
        <p:spPr>
          <a:xfrm>
            <a:off x="869669" y="1078767"/>
            <a:ext cx="7560840" cy="658642"/>
          </a:xfrm>
          <a:prstGeom prst="rect">
            <a:avLst/>
          </a:prstGeom>
        </p:spPr>
        <p:txBody>
          <a:bodyPr wrap="square">
            <a:spAutoFit/>
          </a:bodyPr>
          <a:lstStyle/>
          <a:p>
            <a:pPr lvl="0">
              <a:lnSpc>
                <a:spcPct val="115000"/>
              </a:lnSpc>
            </a:pPr>
            <a:r>
              <a:rPr lang="ru-RU" sz="1000" b="1" dirty="0" smtClean="0">
                <a:solidFill>
                  <a:schemeClr val="tx2">
                    <a:lumMod val="60000"/>
                    <a:lumOff val="40000"/>
                  </a:schemeClr>
                </a:solidFill>
                <a:latin typeface="Arial" panose="020B0604020202020204" pitchFamily="34" charset="0"/>
                <a:ea typeface="Calibri" panose="020F0502020204030204" pitchFamily="34" charset="0"/>
                <a:cs typeface="Arial" panose="020B0604020202020204" pitchFamily="34" charset="0"/>
              </a:rPr>
              <a:t>Проводится </a:t>
            </a:r>
            <a:r>
              <a:rPr lang="ru-RU" sz="1200" b="1" dirty="0" smtClean="0">
                <a:solidFill>
                  <a:srgbClr val="C00000"/>
                </a:solidFill>
                <a:latin typeface="Arial" panose="020B0604020202020204" pitchFamily="34" charset="0"/>
                <a:ea typeface="Calibri" panose="020F0502020204030204" pitchFamily="34" charset="0"/>
                <a:cs typeface="Arial" panose="020B0604020202020204" pitchFamily="34" charset="0"/>
              </a:rPr>
              <a:t>в октябре 2019 года </a:t>
            </a:r>
            <a:r>
              <a:rPr lang="ru-RU" sz="1000" b="1" dirty="0" smtClean="0">
                <a:solidFill>
                  <a:schemeClr val="tx2">
                    <a:lumMod val="60000"/>
                    <a:lumOff val="40000"/>
                  </a:schemeClr>
                </a:solidFill>
                <a:latin typeface="Arial" panose="020B0604020202020204" pitchFamily="34" charset="0"/>
                <a:ea typeface="Calibri" panose="020F0502020204030204" pitchFamily="34" charset="0"/>
                <a:cs typeface="Arial" panose="020B0604020202020204" pitchFamily="34" charset="0"/>
              </a:rPr>
              <a:t>для:</a:t>
            </a:r>
          </a:p>
          <a:p>
            <a:pPr marL="171450" lvl="0" indent="-171450">
              <a:lnSpc>
                <a:spcPct val="115000"/>
              </a:lnSpc>
              <a:buFont typeface="Wingdings" panose="05000000000000000000" pitchFamily="2" charset="2"/>
              <a:buChar char="ü"/>
            </a:pPr>
            <a:r>
              <a:rPr lang="ru-RU" sz="1000" b="1" dirty="0" smtClean="0">
                <a:solidFill>
                  <a:schemeClr val="tx2">
                    <a:lumMod val="60000"/>
                    <a:lumOff val="40000"/>
                  </a:schemeClr>
                </a:solidFill>
                <a:latin typeface="Arial" panose="020B0604020202020204" pitchFamily="34" charset="0"/>
                <a:ea typeface="Calibri" panose="020F0502020204030204" pitchFamily="34" charset="0"/>
                <a:cs typeface="Arial" panose="020B0604020202020204" pitchFamily="34" charset="0"/>
              </a:rPr>
              <a:t>апробации подходов и инструментария оценки предметных и методических компетенций учителей</a:t>
            </a:r>
          </a:p>
          <a:p>
            <a:pPr marL="171450" lvl="0" indent="-171450">
              <a:lnSpc>
                <a:spcPct val="115000"/>
              </a:lnSpc>
              <a:buFont typeface="Wingdings" panose="05000000000000000000" pitchFamily="2" charset="2"/>
              <a:buChar char="ü"/>
            </a:pPr>
            <a:r>
              <a:rPr lang="ru-RU" sz="1000" b="1" dirty="0" smtClean="0">
                <a:solidFill>
                  <a:schemeClr val="tx2">
                    <a:lumMod val="60000"/>
                    <a:lumOff val="40000"/>
                  </a:schemeClr>
                </a:solidFill>
                <a:latin typeface="Arial" panose="020B0604020202020204" pitchFamily="34" charset="0"/>
                <a:ea typeface="Calibri" panose="020F0502020204030204" pitchFamily="34" charset="0"/>
                <a:cs typeface="Arial" panose="020B0604020202020204" pitchFamily="34" charset="0"/>
              </a:rPr>
              <a:t>апробации подходов и инструментария оценки компетенций руководителей образовательных организаций</a:t>
            </a:r>
            <a:endParaRPr lang="ru-RU" sz="1000" b="1" dirty="0">
              <a:solidFill>
                <a:schemeClr val="tx2">
                  <a:lumMod val="60000"/>
                  <a:lumOff val="40000"/>
                </a:schemeClr>
              </a:solidFill>
              <a:latin typeface="Arial" panose="020B0604020202020204" pitchFamily="34" charset="0"/>
              <a:ea typeface="Calibri" panose="020F0502020204030204" pitchFamily="34" charset="0"/>
              <a:cs typeface="Arial" panose="020B0604020202020204" pitchFamily="34" charset="0"/>
            </a:endParaRPr>
          </a:p>
        </p:txBody>
      </p:sp>
      <p:sp>
        <p:nvSpPr>
          <p:cNvPr id="6" name="Прямоугольник 5"/>
          <p:cNvSpPr/>
          <p:nvPr/>
        </p:nvSpPr>
        <p:spPr>
          <a:xfrm>
            <a:off x="936610" y="3147814"/>
            <a:ext cx="8099886" cy="1384995"/>
          </a:xfrm>
          <a:prstGeom prst="rect">
            <a:avLst/>
          </a:prstGeom>
        </p:spPr>
        <p:txBody>
          <a:bodyPr wrap="square">
            <a:spAutoFit/>
          </a:bodyPr>
          <a:lstStyle/>
          <a:p>
            <a:r>
              <a:rPr lang="ru-RU" b="1" dirty="0" smtClean="0">
                <a:solidFill>
                  <a:srgbClr val="0070C0"/>
                </a:solidFill>
                <a:latin typeface="Times New Roman" panose="02020603050405020304" pitchFamily="18" charset="0"/>
                <a:ea typeface="Calibri" panose="020F0502020204030204" pitchFamily="34" charset="0"/>
                <a:cs typeface="Times New Roman" panose="02020603050405020304" pitchFamily="18" charset="0"/>
              </a:rPr>
              <a:t>6 ППИ </a:t>
            </a:r>
            <a:r>
              <a:rPr lang="ru-RU" sz="1400" b="1" dirty="0" smtClean="0">
                <a:solidFill>
                  <a:srgbClr val="0070C0"/>
                </a:solidFill>
                <a:latin typeface="Times New Roman" panose="02020603050405020304" pitchFamily="18" charset="0"/>
                <a:ea typeface="Calibri" panose="020F0502020204030204" pitchFamily="34" charset="0"/>
                <a:cs typeface="Times New Roman" panose="02020603050405020304" pitchFamily="18" charset="0"/>
              </a:rPr>
              <a:t>(пункт проведения исследования) </a:t>
            </a:r>
            <a:r>
              <a:rPr lang="ru-RU" sz="1400" dirty="0" smtClean="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для диагностических работ:</a:t>
            </a:r>
          </a:p>
          <a:p>
            <a:r>
              <a:rPr lang="ru-RU" sz="1400" dirty="0" smtClean="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smtClean="0">
                <a:solidFill>
                  <a:schemeClr val="accent2">
                    <a:lumMod val="75000"/>
                  </a:schemeClr>
                </a:solidFill>
                <a:latin typeface="Arial" panose="020B0604020202020204" pitchFamily="34" charset="0"/>
                <a:ea typeface="Calibri" panose="020F0502020204030204" pitchFamily="34" charset="0"/>
                <a:cs typeface="Arial" panose="020B0604020202020204" pitchFamily="34" charset="0"/>
              </a:rPr>
              <a:t>Елабужский</a:t>
            </a:r>
            <a:r>
              <a:rPr lang="ru-RU" sz="1600" dirty="0" smtClean="0">
                <a:solidFill>
                  <a:schemeClr val="accent2">
                    <a:lumMod val="75000"/>
                  </a:schemeClr>
                </a:solidFill>
                <a:latin typeface="Arial" panose="020B0604020202020204" pitchFamily="34" charset="0"/>
                <a:ea typeface="Calibri" panose="020F0502020204030204" pitchFamily="34" charset="0"/>
                <a:cs typeface="Arial" panose="020B0604020202020204" pitchFamily="34" charset="0"/>
              </a:rPr>
              <a:t>, Зеленодольский, </a:t>
            </a:r>
            <a:r>
              <a:rPr lang="ru-RU" sz="1600" dirty="0" err="1" smtClean="0">
                <a:solidFill>
                  <a:schemeClr val="accent2">
                    <a:lumMod val="75000"/>
                  </a:schemeClr>
                </a:solidFill>
                <a:latin typeface="Arial" panose="020B0604020202020204" pitchFamily="34" charset="0"/>
                <a:ea typeface="Calibri" panose="020F0502020204030204" pitchFamily="34" charset="0"/>
                <a:cs typeface="Arial" panose="020B0604020202020204" pitchFamily="34" charset="0"/>
              </a:rPr>
              <a:t>Лаишевский</a:t>
            </a:r>
            <a:r>
              <a:rPr lang="ru-RU" sz="1600" dirty="0" smtClean="0">
                <a:solidFill>
                  <a:schemeClr val="accent2">
                    <a:lumMod val="75000"/>
                  </a:schemeClr>
                </a:solidFill>
                <a:latin typeface="Arial" panose="020B0604020202020204" pitchFamily="34" charset="0"/>
                <a:ea typeface="Calibri" panose="020F0502020204030204" pitchFamily="34" charset="0"/>
                <a:cs typeface="Arial" panose="020B0604020202020204" pitchFamily="34" charset="0"/>
              </a:rPr>
              <a:t>, Менделеевский </a:t>
            </a:r>
            <a:r>
              <a:rPr lang="ru-RU" sz="1600" dirty="0" err="1" smtClean="0">
                <a:solidFill>
                  <a:schemeClr val="accent2">
                    <a:lumMod val="75000"/>
                  </a:schemeClr>
                </a:solidFill>
                <a:latin typeface="Arial" panose="020B0604020202020204" pitchFamily="34" charset="0"/>
                <a:ea typeface="Calibri" panose="020F0502020204030204" pitchFamily="34" charset="0"/>
                <a:cs typeface="Arial" panose="020B0604020202020204" pitchFamily="34" charset="0"/>
              </a:rPr>
              <a:t>г.Н.Челны</a:t>
            </a:r>
            <a:r>
              <a:rPr lang="ru-RU" sz="1600" dirty="0" smtClean="0">
                <a:solidFill>
                  <a:schemeClr val="accent2">
                    <a:lumMod val="75000"/>
                  </a:schemeClr>
                </a:solidFill>
                <a:latin typeface="Arial" panose="020B0604020202020204" pitchFamily="34" charset="0"/>
                <a:ea typeface="Calibri" panose="020F0502020204030204" pitchFamily="34" charset="0"/>
                <a:cs typeface="Arial" panose="020B0604020202020204" pitchFamily="34" charset="0"/>
              </a:rPr>
              <a:t>, </a:t>
            </a:r>
            <a:r>
              <a:rPr lang="ru-RU" sz="1600" dirty="0" err="1" smtClean="0">
                <a:solidFill>
                  <a:schemeClr val="accent2">
                    <a:lumMod val="75000"/>
                  </a:schemeClr>
                </a:solidFill>
                <a:latin typeface="Arial" panose="020B0604020202020204" pitchFamily="34" charset="0"/>
                <a:ea typeface="Calibri" panose="020F0502020204030204" pitchFamily="34" charset="0"/>
                <a:cs typeface="Arial" panose="020B0604020202020204" pitchFamily="34" charset="0"/>
              </a:rPr>
              <a:t>г.Казань</a:t>
            </a:r>
            <a:endParaRPr lang="ru-RU" sz="1600" dirty="0" smtClean="0">
              <a:solidFill>
                <a:schemeClr val="accent2">
                  <a:lumMod val="75000"/>
                </a:schemeClr>
              </a:solidFill>
              <a:latin typeface="Arial" panose="020B0604020202020204" pitchFamily="34" charset="0"/>
              <a:ea typeface="Calibri" panose="020F0502020204030204" pitchFamily="34" charset="0"/>
              <a:cs typeface="Arial" panose="020B0604020202020204" pitchFamily="34" charset="0"/>
            </a:endParaRPr>
          </a:p>
          <a:p>
            <a:endParaRPr lang="ru-RU" sz="1200" dirty="0" smtClean="0">
              <a:solidFill>
                <a:schemeClr val="accent2">
                  <a:lumMod val="75000"/>
                </a:schemeClr>
              </a:solidFill>
              <a:latin typeface="Arial" panose="020B0604020202020204" pitchFamily="34" charset="0"/>
              <a:cs typeface="Arial" panose="020B0604020202020204" pitchFamily="34" charset="0"/>
            </a:endParaRPr>
          </a:p>
          <a:p>
            <a:endParaRPr lang="ru-RU" sz="1200" dirty="0">
              <a:solidFill>
                <a:schemeClr val="accent2">
                  <a:lumMod val="75000"/>
                </a:schemeClr>
              </a:solidFill>
              <a:latin typeface="Arial" panose="020B0604020202020204" pitchFamily="34" charset="0"/>
              <a:cs typeface="Arial" panose="020B0604020202020204" pitchFamily="34" charset="0"/>
            </a:endParaRPr>
          </a:p>
          <a:p>
            <a:r>
              <a:rPr lang="ru-RU" sz="1400" b="1" dirty="0" smtClean="0">
                <a:solidFill>
                  <a:schemeClr val="accent2">
                    <a:lumMod val="75000"/>
                  </a:schemeClr>
                </a:solidFill>
                <a:latin typeface="Arial" panose="020B0604020202020204" pitchFamily="34" charset="0"/>
                <a:cs typeface="Arial" panose="020B0604020202020204" pitchFamily="34" charset="0"/>
              </a:rPr>
              <a:t>Сроки проведения апробации: с 23 по 30 октября 2019</a:t>
            </a:r>
          </a:p>
          <a:p>
            <a:r>
              <a:rPr lang="ru-RU" sz="1200" dirty="0" smtClean="0">
                <a:solidFill>
                  <a:schemeClr val="accent2">
                    <a:lumMod val="75000"/>
                  </a:schemeClr>
                </a:solidFill>
                <a:latin typeface="Arial" panose="020B0604020202020204" pitchFamily="34" charset="0"/>
                <a:cs typeface="Arial" panose="020B0604020202020204" pitchFamily="34" charset="0"/>
              </a:rPr>
              <a:t>Вебинары: 04.10.2019, 11.10.2019, 18.10.2019</a:t>
            </a:r>
            <a:endParaRPr lang="ru-RU" sz="1200" dirty="0">
              <a:solidFill>
                <a:schemeClr val="accent2">
                  <a:lumMod val="75000"/>
                </a:schemeClr>
              </a:solidFill>
              <a:latin typeface="Arial" panose="020B0604020202020204" pitchFamily="34" charset="0"/>
              <a:cs typeface="Arial" panose="020B0604020202020204" pitchFamily="34" charset="0"/>
            </a:endParaRPr>
          </a:p>
        </p:txBody>
      </p:sp>
      <p:sp>
        <p:nvSpPr>
          <p:cNvPr id="9" name="Прямоугольник 8"/>
          <p:cNvSpPr/>
          <p:nvPr/>
        </p:nvSpPr>
        <p:spPr>
          <a:xfrm>
            <a:off x="1187624" y="2016011"/>
            <a:ext cx="3388504" cy="923330"/>
          </a:xfrm>
          <a:prstGeom prst="rect">
            <a:avLst/>
          </a:prstGeom>
        </p:spPr>
        <p:txBody>
          <a:bodyPr wrap="square">
            <a:spAutoFit/>
          </a:bodyPr>
          <a:lstStyle/>
          <a:p>
            <a:pPr lvl="0" algn="just"/>
            <a:r>
              <a:rPr lang="ru-RU" b="1" dirty="0" smtClean="0">
                <a:solidFill>
                  <a:srgbClr val="0070C0"/>
                </a:solidFill>
                <a:latin typeface="Times New Roman" panose="02020603050405020304" pitchFamily="18" charset="0"/>
                <a:ea typeface="Calibri" panose="020F0502020204030204" pitchFamily="34" charset="0"/>
                <a:cs typeface="Times New Roman" panose="02020603050405020304" pitchFamily="18" charset="0"/>
              </a:rPr>
              <a:t>Участники апробации </a:t>
            </a:r>
            <a:r>
              <a:rPr lang="ru-RU"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a:t>
            </a:r>
          </a:p>
          <a:p>
            <a:pPr marL="171450" lvl="0" indent="-171450" algn="just">
              <a:buFont typeface="Wingdings" panose="05000000000000000000" pitchFamily="2" charset="2"/>
              <a:buChar char="ü"/>
            </a:pPr>
            <a:r>
              <a:rPr lang="ru-RU" b="1" dirty="0" smtClean="0">
                <a:solidFill>
                  <a:srgbClr val="C00000"/>
                </a:solidFill>
                <a:latin typeface="Times New Roman" panose="02020603050405020304" pitchFamily="18" charset="0"/>
                <a:ea typeface="Calibri" panose="020F0502020204030204" pitchFamily="34" charset="0"/>
                <a:cs typeface="Times New Roman" panose="02020603050405020304" pitchFamily="18" charset="0"/>
              </a:rPr>
              <a:t>510 учителей </a:t>
            </a:r>
            <a:r>
              <a:rPr lang="ru-RU" sz="14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(42%-село)</a:t>
            </a:r>
            <a:r>
              <a:rPr lang="ru-RU" sz="1400"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marL="171450" lvl="0" indent="-171450" algn="just">
              <a:buFont typeface="Wingdings" panose="05000000000000000000" pitchFamily="2" charset="2"/>
              <a:buChar char="ü"/>
            </a:pPr>
            <a:r>
              <a:rPr lang="ru-RU" b="1" dirty="0" smtClean="0">
                <a:solidFill>
                  <a:srgbClr val="C00000"/>
                </a:solidFill>
                <a:latin typeface="Times New Roman" panose="02020603050405020304" pitchFamily="18" charset="0"/>
                <a:ea typeface="Calibri" panose="020F0502020204030204" pitchFamily="34" charset="0"/>
                <a:cs typeface="Times New Roman" panose="02020603050405020304" pitchFamily="18" charset="0"/>
              </a:rPr>
              <a:t>27директоров школ </a:t>
            </a:r>
            <a:r>
              <a:rPr lang="ru-RU" sz="14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(66%-село)</a:t>
            </a:r>
            <a:endParaRPr lang="ru-RU" sz="1400" dirty="0">
              <a:solidFill>
                <a:srgbClr val="002060"/>
              </a:solidFill>
            </a:endParaRPr>
          </a:p>
        </p:txBody>
      </p:sp>
      <p:sp>
        <p:nvSpPr>
          <p:cNvPr id="10" name="Прямоугольник 9"/>
          <p:cNvSpPr/>
          <p:nvPr/>
        </p:nvSpPr>
        <p:spPr>
          <a:xfrm>
            <a:off x="4555785" y="2042792"/>
            <a:ext cx="3698641" cy="1015663"/>
          </a:xfrm>
          <a:prstGeom prst="rect">
            <a:avLst/>
          </a:prstGeom>
        </p:spPr>
        <p:txBody>
          <a:bodyPr wrap="square">
            <a:spAutoFit/>
          </a:bodyPr>
          <a:lstStyle/>
          <a:p>
            <a:r>
              <a:rPr lang="ru-RU" sz="1200" dirty="0" smtClean="0">
                <a:solidFill>
                  <a:prstClr val="black"/>
                </a:solidFill>
                <a:latin typeface="Arial Black" panose="020B0A04020102020204" pitchFamily="34" charset="0"/>
                <a:ea typeface="Calibri" panose="020F0502020204030204" pitchFamily="34" charset="0"/>
                <a:cs typeface="Times New Roman" panose="02020603050405020304" pitchFamily="18" charset="0"/>
              </a:rPr>
              <a:t>Предметы </a:t>
            </a:r>
            <a:r>
              <a:rPr lang="ru-RU" sz="1200" dirty="0">
                <a:solidFill>
                  <a:prstClr val="black"/>
                </a:solidFill>
                <a:latin typeface="Arial Black" panose="020B0A04020102020204" pitchFamily="34" charset="0"/>
                <a:ea typeface="Calibri" panose="020F0502020204030204" pitchFamily="34" charset="0"/>
                <a:cs typeface="Times New Roman" panose="02020603050405020304" pitchFamily="18" charset="0"/>
              </a:rPr>
              <a:t>(</a:t>
            </a:r>
            <a:r>
              <a:rPr lang="ru-RU" sz="1200" dirty="0" smtClean="0">
                <a:solidFill>
                  <a:prstClr val="black"/>
                </a:solidFill>
                <a:latin typeface="Arial Black" panose="020B0A04020102020204" pitchFamily="34" charset="0"/>
                <a:ea typeface="Calibri" panose="020F0502020204030204" pitchFamily="34" charset="0"/>
                <a:cs typeface="Times New Roman" panose="02020603050405020304" pitchFamily="18" charset="0"/>
              </a:rPr>
              <a:t>учебные предметы)/ предметные области: </a:t>
            </a:r>
            <a:r>
              <a:rPr lang="ru-RU" sz="1200" dirty="0">
                <a:solidFill>
                  <a:prstClr val="black"/>
                </a:solidFill>
                <a:latin typeface="Arial Black" panose="020B0A04020102020204" pitchFamily="34" charset="0"/>
                <a:ea typeface="Calibri" panose="020F0502020204030204" pitchFamily="34" charset="0"/>
                <a:cs typeface="Times New Roman" panose="02020603050405020304" pitchFamily="18" charset="0"/>
              </a:rPr>
              <a:t>«</a:t>
            </a:r>
            <a:r>
              <a:rPr lang="ru-RU" sz="1200" dirty="0">
                <a:solidFill>
                  <a:srgbClr val="C00000"/>
                </a:solidFill>
                <a:latin typeface="Arial Black" panose="020B0A04020102020204" pitchFamily="34" charset="0"/>
                <a:ea typeface="Calibri" panose="020F0502020204030204" pitchFamily="34" charset="0"/>
                <a:cs typeface="Times New Roman" panose="02020603050405020304" pitchFamily="18" charset="0"/>
              </a:rPr>
              <a:t>География</a:t>
            </a:r>
            <a:r>
              <a:rPr lang="ru-RU" sz="1200" dirty="0">
                <a:solidFill>
                  <a:prstClr val="black"/>
                </a:solidFill>
                <a:latin typeface="Arial Black" panose="020B0A04020102020204" pitchFamily="34" charset="0"/>
                <a:ea typeface="Calibri" panose="020F0502020204030204" pitchFamily="34" charset="0"/>
                <a:cs typeface="Times New Roman" panose="02020603050405020304" pitchFamily="18" charset="0"/>
              </a:rPr>
              <a:t>», «</a:t>
            </a:r>
            <a:r>
              <a:rPr lang="ru-RU" sz="1200" dirty="0">
                <a:solidFill>
                  <a:srgbClr val="C00000"/>
                </a:solidFill>
                <a:latin typeface="Arial Black" panose="020B0A04020102020204" pitchFamily="34" charset="0"/>
                <a:ea typeface="Calibri" panose="020F0502020204030204" pitchFamily="34" charset="0"/>
                <a:cs typeface="Times New Roman" panose="02020603050405020304" pitchFamily="18" charset="0"/>
              </a:rPr>
              <a:t>Физика</a:t>
            </a:r>
            <a:r>
              <a:rPr lang="ru-RU" sz="1200" dirty="0">
                <a:solidFill>
                  <a:prstClr val="black"/>
                </a:solidFill>
                <a:latin typeface="Arial Black" panose="020B0A04020102020204" pitchFamily="34" charset="0"/>
                <a:ea typeface="Calibri" panose="020F0502020204030204" pitchFamily="34" charset="0"/>
                <a:cs typeface="Times New Roman" panose="02020603050405020304" pitchFamily="18" charset="0"/>
              </a:rPr>
              <a:t>», «</a:t>
            </a:r>
            <a:r>
              <a:rPr lang="ru-RU" sz="1200" dirty="0">
                <a:solidFill>
                  <a:srgbClr val="C00000"/>
                </a:solidFill>
                <a:latin typeface="Arial Black" panose="020B0A04020102020204" pitchFamily="34" charset="0"/>
                <a:ea typeface="Calibri" panose="020F0502020204030204" pitchFamily="34" charset="0"/>
                <a:cs typeface="Times New Roman" panose="02020603050405020304" pitchFamily="18" charset="0"/>
              </a:rPr>
              <a:t>Химия</a:t>
            </a:r>
            <a:r>
              <a:rPr lang="ru-RU" sz="1200" dirty="0">
                <a:solidFill>
                  <a:prstClr val="black"/>
                </a:solidFill>
                <a:latin typeface="Arial Black" panose="020B0A04020102020204" pitchFamily="34" charset="0"/>
                <a:ea typeface="Calibri" panose="020F0502020204030204" pitchFamily="34" charset="0"/>
                <a:cs typeface="Times New Roman" panose="02020603050405020304" pitchFamily="18" charset="0"/>
              </a:rPr>
              <a:t>», «</a:t>
            </a:r>
            <a:r>
              <a:rPr lang="ru-RU" sz="1200" dirty="0">
                <a:solidFill>
                  <a:srgbClr val="C00000"/>
                </a:solidFill>
                <a:latin typeface="Arial Black" panose="020B0A04020102020204" pitchFamily="34" charset="0"/>
                <a:ea typeface="Calibri" panose="020F0502020204030204" pitchFamily="34" charset="0"/>
                <a:cs typeface="Times New Roman" panose="02020603050405020304" pitchFamily="18" charset="0"/>
              </a:rPr>
              <a:t>Биология</a:t>
            </a:r>
            <a:r>
              <a:rPr lang="ru-RU" sz="1200" dirty="0">
                <a:solidFill>
                  <a:prstClr val="black"/>
                </a:solidFill>
                <a:latin typeface="Arial Black" panose="020B0A04020102020204" pitchFamily="34" charset="0"/>
                <a:ea typeface="Calibri" panose="020F0502020204030204" pitchFamily="34" charset="0"/>
                <a:cs typeface="Times New Roman" panose="02020603050405020304" pitchFamily="18" charset="0"/>
              </a:rPr>
              <a:t>», «</a:t>
            </a:r>
            <a:r>
              <a:rPr lang="ru-RU" sz="1200" dirty="0" smtClean="0">
                <a:solidFill>
                  <a:srgbClr val="C00000"/>
                </a:solidFill>
                <a:latin typeface="Arial Black" panose="020B0A04020102020204" pitchFamily="34" charset="0"/>
                <a:ea typeface="Calibri" panose="020F0502020204030204" pitchFamily="34" charset="0"/>
                <a:cs typeface="Times New Roman" panose="02020603050405020304" pitchFamily="18" charset="0"/>
              </a:rPr>
              <a:t>Физ.культура</a:t>
            </a:r>
            <a:r>
              <a:rPr lang="ru-RU" sz="1200" dirty="0">
                <a:solidFill>
                  <a:prstClr val="black"/>
                </a:solidFill>
                <a:latin typeface="Arial Black" panose="020B0A04020102020204" pitchFamily="34" charset="0"/>
                <a:ea typeface="Calibri" panose="020F0502020204030204" pitchFamily="34" charset="0"/>
                <a:cs typeface="Times New Roman" panose="02020603050405020304" pitchFamily="18" charset="0"/>
              </a:rPr>
              <a:t>», </a:t>
            </a:r>
            <a:r>
              <a:rPr lang="ru-RU" sz="1200" dirty="0" smtClean="0">
                <a:solidFill>
                  <a:prstClr val="black"/>
                </a:solidFill>
                <a:latin typeface="Arial Black" panose="020B0A04020102020204" pitchFamily="34" charset="0"/>
                <a:ea typeface="Calibri" panose="020F0502020204030204" pitchFamily="34" charset="0"/>
                <a:cs typeface="Times New Roman" panose="02020603050405020304" pitchFamily="18" charset="0"/>
              </a:rPr>
              <a:t>«</a:t>
            </a:r>
            <a:r>
              <a:rPr lang="ru-RU" sz="1200" dirty="0" smtClean="0">
                <a:solidFill>
                  <a:srgbClr val="C00000"/>
                </a:solidFill>
                <a:latin typeface="Arial Black" panose="020B0A04020102020204" pitchFamily="34" charset="0"/>
                <a:ea typeface="Calibri" panose="020F0502020204030204" pitchFamily="34" charset="0"/>
                <a:cs typeface="Times New Roman" panose="02020603050405020304" pitchFamily="18" charset="0"/>
              </a:rPr>
              <a:t>ОБЖ</a:t>
            </a:r>
            <a:r>
              <a:rPr lang="ru-RU" sz="1200" dirty="0" smtClean="0">
                <a:solidFill>
                  <a:prstClr val="black"/>
                </a:solidFill>
                <a:latin typeface="Arial Black" panose="020B0A04020102020204" pitchFamily="34" charset="0"/>
                <a:ea typeface="Calibri" panose="020F0502020204030204" pitchFamily="34" charset="0"/>
                <a:cs typeface="Times New Roman" panose="02020603050405020304" pitchFamily="18" charset="0"/>
              </a:rPr>
              <a:t>», </a:t>
            </a:r>
            <a:r>
              <a:rPr lang="ru-RU" sz="1200" dirty="0">
                <a:solidFill>
                  <a:prstClr val="black"/>
                </a:solidFill>
                <a:latin typeface="Arial Black" panose="020B0A04020102020204" pitchFamily="34" charset="0"/>
                <a:ea typeface="Calibri" panose="020F0502020204030204" pitchFamily="34" charset="0"/>
                <a:cs typeface="Times New Roman" panose="02020603050405020304" pitchFamily="18" charset="0"/>
              </a:rPr>
              <a:t>«</a:t>
            </a:r>
            <a:r>
              <a:rPr lang="ru-RU" sz="1200" dirty="0">
                <a:solidFill>
                  <a:srgbClr val="C00000"/>
                </a:solidFill>
                <a:latin typeface="Arial Black" panose="020B0A04020102020204" pitchFamily="34" charset="0"/>
                <a:ea typeface="Calibri" panose="020F0502020204030204" pitchFamily="34" charset="0"/>
                <a:cs typeface="Times New Roman" panose="02020603050405020304" pitchFamily="18" charset="0"/>
              </a:rPr>
              <a:t>Искусство</a:t>
            </a:r>
            <a:r>
              <a:rPr lang="ru-RU" sz="1200" dirty="0">
                <a:solidFill>
                  <a:prstClr val="black"/>
                </a:solidFill>
                <a:latin typeface="Arial Black" panose="020B0A04020102020204" pitchFamily="34" charset="0"/>
                <a:ea typeface="Calibri" panose="020F0502020204030204" pitchFamily="34" charset="0"/>
                <a:cs typeface="Times New Roman" panose="02020603050405020304" pitchFamily="18" charset="0"/>
              </a:rPr>
              <a:t>», «</a:t>
            </a:r>
            <a:r>
              <a:rPr lang="ru-RU" sz="1200" dirty="0">
                <a:solidFill>
                  <a:srgbClr val="C00000"/>
                </a:solidFill>
                <a:latin typeface="Arial Black" panose="020B0A04020102020204" pitchFamily="34" charset="0"/>
                <a:ea typeface="Calibri" panose="020F0502020204030204" pitchFamily="34" charset="0"/>
                <a:cs typeface="Times New Roman" panose="02020603050405020304" pitchFamily="18" charset="0"/>
              </a:rPr>
              <a:t>Технология</a:t>
            </a:r>
            <a:r>
              <a:rPr lang="ru-RU" sz="1200" dirty="0">
                <a:solidFill>
                  <a:prstClr val="black"/>
                </a:solidFill>
                <a:latin typeface="Arial Black" panose="020B0A04020102020204" pitchFamily="34" charset="0"/>
                <a:ea typeface="Calibri" panose="020F0502020204030204" pitchFamily="34" charset="0"/>
                <a:cs typeface="Times New Roman" panose="02020603050405020304" pitchFamily="18" charset="0"/>
              </a:rPr>
              <a:t>», «</a:t>
            </a:r>
            <a:r>
              <a:rPr lang="ru-RU" sz="1200" dirty="0" err="1" smtClean="0">
                <a:solidFill>
                  <a:srgbClr val="C00000"/>
                </a:solidFill>
                <a:latin typeface="Arial Black" panose="020B0A04020102020204" pitchFamily="34" charset="0"/>
                <a:ea typeface="Calibri" panose="020F0502020204030204" pitchFamily="34" charset="0"/>
                <a:cs typeface="Times New Roman" panose="02020603050405020304" pitchFamily="18" charset="0"/>
              </a:rPr>
              <a:t>Ин.язык</a:t>
            </a:r>
            <a:r>
              <a:rPr lang="ru-RU" sz="1200" dirty="0" smtClean="0">
                <a:solidFill>
                  <a:srgbClr val="C00000"/>
                </a:solidFill>
                <a:latin typeface="Arial Black" panose="020B0A04020102020204" pitchFamily="34" charset="0"/>
                <a:ea typeface="Calibri" panose="020F0502020204030204" pitchFamily="34" charset="0"/>
                <a:cs typeface="Times New Roman" panose="02020603050405020304" pitchFamily="18" charset="0"/>
              </a:rPr>
              <a:t> </a:t>
            </a:r>
            <a:r>
              <a:rPr lang="ru-RU" sz="1200" dirty="0">
                <a:solidFill>
                  <a:srgbClr val="C00000"/>
                </a:solidFill>
                <a:latin typeface="Arial Black" panose="020B0A04020102020204" pitchFamily="34" charset="0"/>
                <a:ea typeface="Calibri" panose="020F0502020204030204" pitchFamily="34" charset="0"/>
                <a:cs typeface="Times New Roman" panose="02020603050405020304" pitchFamily="18" charset="0"/>
              </a:rPr>
              <a:t>(английский</a:t>
            </a:r>
            <a:r>
              <a:rPr lang="ru-RU" sz="1200" dirty="0">
                <a:solidFill>
                  <a:prstClr val="black"/>
                </a:solidFill>
                <a:latin typeface="Arial Black" panose="020B0A04020102020204" pitchFamily="34" charset="0"/>
                <a:ea typeface="Calibri" panose="020F0502020204030204" pitchFamily="34" charset="0"/>
                <a:cs typeface="Times New Roman" panose="02020603050405020304" pitchFamily="18" charset="0"/>
              </a:rPr>
              <a:t>)»</a:t>
            </a:r>
            <a:endParaRPr lang="ru-RU" dirty="0">
              <a:latin typeface="Arial Black" panose="020B0A04020102020204" pitchFamily="34" charset="0"/>
            </a:endParaRPr>
          </a:p>
        </p:txBody>
      </p:sp>
      <p:sp>
        <p:nvSpPr>
          <p:cNvPr id="11" name="Прямоугольник 10"/>
          <p:cNvSpPr/>
          <p:nvPr/>
        </p:nvSpPr>
        <p:spPr>
          <a:xfrm>
            <a:off x="859707" y="714131"/>
            <a:ext cx="7974632" cy="269304"/>
          </a:xfrm>
          <a:prstGeom prst="rect">
            <a:avLst/>
          </a:prstGeom>
        </p:spPr>
        <p:txBody>
          <a:bodyPr wrap="square">
            <a:spAutoFit/>
          </a:bodyPr>
          <a:lstStyle/>
          <a:p>
            <a:pPr lvl="0" algn="just">
              <a:lnSpc>
                <a:spcPct val="115000"/>
              </a:lnSpc>
            </a:pPr>
            <a:r>
              <a:rPr lang="ru-RU" sz="1000" dirty="0" smtClean="0">
                <a:solidFill>
                  <a:schemeClr val="tx2">
                    <a:lumMod val="75000"/>
                  </a:schemeClr>
                </a:solidFill>
                <a:latin typeface="Arial" panose="020B0604020202020204" pitchFamily="34" charset="0"/>
                <a:ea typeface="Calibri" panose="020F0502020204030204" pitchFamily="34" charset="0"/>
                <a:cs typeface="Arial" panose="020B0604020202020204" pitchFamily="34" charset="0"/>
              </a:rPr>
              <a:t>Инициатор: Федеральная служба по надзору в сфере образования и науки проводит  (письмо от 12.09.2019 № 13-406)</a:t>
            </a:r>
          </a:p>
        </p:txBody>
      </p:sp>
      <p:sp>
        <p:nvSpPr>
          <p:cNvPr id="13" name="Прямоугольник 12"/>
          <p:cNvSpPr/>
          <p:nvPr/>
        </p:nvSpPr>
        <p:spPr>
          <a:xfrm>
            <a:off x="899592" y="10563"/>
            <a:ext cx="7632848" cy="738664"/>
          </a:xfrm>
          <a:prstGeom prst="rect">
            <a:avLst/>
          </a:prstGeom>
        </p:spPr>
        <p:txBody>
          <a:bodyPr wrap="square">
            <a:spAutoFit/>
          </a:bodyPr>
          <a:lstStyle/>
          <a:p>
            <a:pPr algn="ctr"/>
            <a:r>
              <a:rPr lang="ru-RU" sz="1400" b="1" dirty="0" smtClean="0">
                <a:solidFill>
                  <a:srgbClr val="C00000"/>
                </a:solidFill>
                <a:latin typeface="Times New Roman" panose="02020603050405020304" pitchFamily="18" charset="0"/>
                <a:ea typeface="Calibri" panose="020F0502020204030204" pitchFamily="34" charset="0"/>
                <a:cs typeface="Times New Roman" panose="02020603050405020304" pitchFamily="18" charset="0"/>
              </a:rPr>
              <a:t>Апробация модели оценки компетенций </a:t>
            </a:r>
            <a:r>
              <a:rPr lang="ru-RU" sz="14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работников </a:t>
            </a:r>
            <a:endParaRPr lang="ru-RU" sz="1400" b="1" dirty="0" smtClean="0">
              <a:solidFill>
                <a:srgbClr val="C00000"/>
              </a:solidFill>
              <a:latin typeface="Times New Roman" panose="02020603050405020304" pitchFamily="18" charset="0"/>
              <a:ea typeface="Calibri" panose="020F0502020204030204" pitchFamily="34" charset="0"/>
              <a:cs typeface="Times New Roman" panose="02020603050405020304" pitchFamily="18" charset="0"/>
            </a:endParaRPr>
          </a:p>
          <a:p>
            <a:pPr algn="ctr"/>
            <a:r>
              <a:rPr lang="ru-RU" sz="1400" dirty="0" smtClean="0">
                <a:solidFill>
                  <a:srgbClr val="C00000"/>
                </a:solidFill>
                <a:latin typeface="Times New Roman" panose="02020603050405020304" pitchFamily="18" charset="0"/>
                <a:ea typeface="Calibri" panose="020F0502020204030204" pitchFamily="34" charset="0"/>
                <a:cs typeface="Times New Roman" panose="02020603050405020304" pitchFamily="18" charset="0"/>
              </a:rPr>
              <a:t>образовательных </a:t>
            </a:r>
            <a:r>
              <a:rPr lang="ru-RU" sz="14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организаций, осуществляющих </a:t>
            </a:r>
            <a:r>
              <a:rPr lang="ru-RU" sz="1400" dirty="0" smtClean="0">
                <a:solidFill>
                  <a:srgbClr val="C00000"/>
                </a:solidFill>
                <a:latin typeface="Times New Roman" panose="02020603050405020304" pitchFamily="18" charset="0"/>
                <a:ea typeface="Calibri" panose="020F0502020204030204" pitchFamily="34" charset="0"/>
                <a:cs typeface="Times New Roman" panose="02020603050405020304" pitchFamily="18" charset="0"/>
              </a:rPr>
              <a:t>деятельность </a:t>
            </a:r>
            <a:r>
              <a:rPr lang="ru-RU" sz="14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по образовательным программам общего образования </a:t>
            </a:r>
            <a:endParaRPr lang="ru-RU" sz="1400" dirty="0">
              <a:solidFill>
                <a:srgbClr val="C00000"/>
              </a:solidFill>
            </a:endParaRPr>
          </a:p>
        </p:txBody>
      </p:sp>
      <p:pic>
        <p:nvPicPr>
          <p:cNvPr id="12" name="Picture 6" descr="http://aksubayevo.ru/images/uploads/news/2018/4/27/1196c3f59c37977c9cec81ac355e0df1_XL.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6554" t="10591" r="22009" b="36450"/>
          <a:stretch/>
        </p:blipFill>
        <p:spPr bwMode="auto">
          <a:xfrm>
            <a:off x="8314345" y="0"/>
            <a:ext cx="833289" cy="555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724116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2483768" y="109633"/>
            <a:ext cx="4032448" cy="349548"/>
          </a:xfrm>
        </p:spPr>
        <p:txBody>
          <a:bodyPr>
            <a:normAutofit fontScale="90000"/>
          </a:bodyPr>
          <a:lstStyle/>
          <a:p>
            <a:r>
              <a:rPr lang="ru-RU" sz="2800" dirty="0">
                <a:ln>
                  <a:solidFill>
                    <a:srgbClr val="C0504D">
                      <a:lumMod val="75000"/>
                    </a:srgbClr>
                  </a:solidFill>
                </a:ln>
                <a:solidFill>
                  <a:srgbClr val="FF0000"/>
                </a:solidFill>
                <a:latin typeface="Garamond" pitchFamily="18" charset="0"/>
                <a:ea typeface="+mn-ea"/>
                <a:cs typeface="+mn-cs"/>
              </a:rPr>
              <a:t>О гранте</a:t>
            </a:r>
          </a:p>
        </p:txBody>
      </p:sp>
      <p:sp>
        <p:nvSpPr>
          <p:cNvPr id="4" name="Содержимое 3"/>
          <p:cNvSpPr>
            <a:spLocks noGrp="1"/>
          </p:cNvSpPr>
          <p:nvPr>
            <p:ph idx="1"/>
          </p:nvPr>
        </p:nvSpPr>
        <p:spPr>
          <a:xfrm>
            <a:off x="755576" y="627534"/>
            <a:ext cx="8064896" cy="4104456"/>
          </a:xfrm>
        </p:spPr>
        <p:txBody>
          <a:bodyPr>
            <a:normAutofit fontScale="92500"/>
          </a:bodyPr>
          <a:lstStyle/>
          <a:p>
            <a:r>
              <a:rPr lang="ru-RU" sz="2200" dirty="0" smtClean="0">
                <a:solidFill>
                  <a:srgbClr val="002060"/>
                </a:solidFill>
              </a:rPr>
              <a:t>ПКМ РТ от 08.08.2019 №648 «О грантах в сфере образования»</a:t>
            </a:r>
          </a:p>
          <a:p>
            <a:r>
              <a:rPr lang="ru-RU" sz="2200" dirty="0" smtClean="0">
                <a:solidFill>
                  <a:srgbClr val="002060"/>
                </a:solidFill>
              </a:rPr>
              <a:t>Приказ МОиН РТ от 29.08.2019 №под-1213/19</a:t>
            </a:r>
          </a:p>
          <a:p>
            <a:r>
              <a:rPr lang="ru-RU" sz="2200" dirty="0" smtClean="0">
                <a:solidFill>
                  <a:srgbClr val="002060"/>
                </a:solidFill>
              </a:rPr>
              <a:t>Сроки:</a:t>
            </a:r>
          </a:p>
          <a:p>
            <a:pPr marL="0" indent="0">
              <a:buNone/>
            </a:pPr>
            <a:r>
              <a:rPr lang="ru-RU" sz="1700" b="1" dirty="0" smtClean="0">
                <a:solidFill>
                  <a:srgbClr val="002060"/>
                </a:solidFill>
              </a:rPr>
              <a:t>9-13 сентября </a:t>
            </a:r>
            <a:r>
              <a:rPr lang="ru-RU" sz="1700" dirty="0" smtClean="0">
                <a:solidFill>
                  <a:srgbClr val="002060"/>
                </a:solidFill>
              </a:rPr>
              <a:t>- прием заявок</a:t>
            </a:r>
          </a:p>
          <a:p>
            <a:pPr marL="0" indent="0">
              <a:buNone/>
            </a:pPr>
            <a:r>
              <a:rPr lang="ru-RU" sz="1700" b="1" dirty="0" smtClean="0">
                <a:solidFill>
                  <a:srgbClr val="002060"/>
                </a:solidFill>
              </a:rPr>
              <a:t>13-22 сентября </a:t>
            </a:r>
            <a:r>
              <a:rPr lang="ru-RU" sz="1700" dirty="0" smtClean="0">
                <a:solidFill>
                  <a:srgbClr val="002060"/>
                </a:solidFill>
              </a:rPr>
              <a:t>- рассмотрение заявок</a:t>
            </a:r>
            <a:r>
              <a:rPr lang="en-US" sz="1700" dirty="0" smtClean="0">
                <a:solidFill>
                  <a:srgbClr val="002060"/>
                </a:solidFill>
              </a:rPr>
              <a:t> </a:t>
            </a:r>
            <a:r>
              <a:rPr lang="ru-RU" sz="1700" dirty="0" smtClean="0">
                <a:solidFill>
                  <a:srgbClr val="002060"/>
                </a:solidFill>
              </a:rPr>
              <a:t>комиссией</a:t>
            </a:r>
          </a:p>
          <a:p>
            <a:pPr marL="0" indent="0">
              <a:buNone/>
            </a:pPr>
            <a:r>
              <a:rPr lang="ru-RU" sz="1700" b="1" dirty="0">
                <a:solidFill>
                  <a:srgbClr val="002060"/>
                </a:solidFill>
              </a:rPr>
              <a:t>25-27 сентября </a:t>
            </a:r>
            <a:r>
              <a:rPr lang="ru-RU" sz="1700" dirty="0">
                <a:solidFill>
                  <a:srgbClr val="002060"/>
                </a:solidFill>
              </a:rPr>
              <a:t>–уведомления об отказе в участии в </a:t>
            </a:r>
            <a:r>
              <a:rPr lang="ru-RU" sz="1700" dirty="0" smtClean="0">
                <a:solidFill>
                  <a:srgbClr val="002060"/>
                </a:solidFill>
              </a:rPr>
              <a:t>отбо</a:t>
            </a:r>
            <a:r>
              <a:rPr lang="ru-RU" sz="1700" dirty="0">
                <a:solidFill>
                  <a:srgbClr val="002060"/>
                </a:solidFill>
              </a:rPr>
              <a:t>ре</a:t>
            </a:r>
          </a:p>
          <a:p>
            <a:pPr marL="0" indent="0">
              <a:buNone/>
            </a:pPr>
            <a:r>
              <a:rPr lang="ru-RU" sz="1700" b="1" dirty="0" smtClean="0">
                <a:solidFill>
                  <a:srgbClr val="002060"/>
                </a:solidFill>
              </a:rPr>
              <a:t>27 сентября </a:t>
            </a:r>
            <a:r>
              <a:rPr lang="ru-RU" sz="1700" dirty="0" smtClean="0">
                <a:solidFill>
                  <a:srgbClr val="002060"/>
                </a:solidFill>
              </a:rPr>
              <a:t>- утверждение перечня соискателей</a:t>
            </a:r>
          </a:p>
          <a:p>
            <a:pPr marL="0" indent="0">
              <a:buNone/>
            </a:pPr>
            <a:r>
              <a:rPr lang="ru-RU" sz="1700" b="1" dirty="0" smtClean="0">
                <a:solidFill>
                  <a:srgbClr val="002060"/>
                </a:solidFill>
              </a:rPr>
              <a:t>3-8 октября </a:t>
            </a:r>
            <a:r>
              <a:rPr lang="ru-RU" sz="1700" dirty="0" smtClean="0">
                <a:solidFill>
                  <a:srgbClr val="002060"/>
                </a:solidFill>
              </a:rPr>
              <a:t>– подача и рассмотрение  апелляций </a:t>
            </a:r>
            <a:r>
              <a:rPr lang="ru-RU" sz="1700" b="1" i="1" dirty="0" smtClean="0">
                <a:solidFill>
                  <a:srgbClr val="002060"/>
                </a:solidFill>
              </a:rPr>
              <a:t>(7-10 октября)</a:t>
            </a:r>
          </a:p>
          <a:p>
            <a:pPr marL="0" indent="0">
              <a:buNone/>
            </a:pPr>
            <a:r>
              <a:rPr lang="ru-RU" sz="1700" b="1" dirty="0" smtClean="0">
                <a:solidFill>
                  <a:srgbClr val="002060"/>
                </a:solidFill>
              </a:rPr>
              <a:t>14 октября </a:t>
            </a:r>
            <a:r>
              <a:rPr lang="ru-RU" sz="1700" dirty="0" smtClean="0">
                <a:solidFill>
                  <a:srgbClr val="002060"/>
                </a:solidFill>
              </a:rPr>
              <a:t>– утверждение перечня победителей</a:t>
            </a:r>
          </a:p>
          <a:p>
            <a:r>
              <a:rPr lang="ru-RU" sz="2200" dirty="0" smtClean="0">
                <a:solidFill>
                  <a:srgbClr val="002060"/>
                </a:solidFill>
              </a:rPr>
              <a:t>Конкурсная </a:t>
            </a:r>
            <a:r>
              <a:rPr lang="ru-RU" sz="2200" dirty="0">
                <a:solidFill>
                  <a:srgbClr val="002060"/>
                </a:solidFill>
              </a:rPr>
              <a:t>комиссия </a:t>
            </a:r>
            <a:r>
              <a:rPr lang="ru-RU" sz="2200" dirty="0" smtClean="0">
                <a:solidFill>
                  <a:srgbClr val="002060"/>
                </a:solidFill>
              </a:rPr>
              <a:t>в </a:t>
            </a:r>
            <a:r>
              <a:rPr lang="ru-RU" sz="2200" dirty="0">
                <a:solidFill>
                  <a:srgbClr val="002060"/>
                </a:solidFill>
              </a:rPr>
              <a:t>количестве 19 человек, экспертные группы </a:t>
            </a:r>
            <a:r>
              <a:rPr lang="ru-RU" sz="2200" dirty="0" smtClean="0">
                <a:solidFill>
                  <a:srgbClr val="002060"/>
                </a:solidFill>
              </a:rPr>
              <a:t>конкурсной комиссии в </a:t>
            </a:r>
            <a:r>
              <a:rPr lang="ru-RU" sz="2200" dirty="0">
                <a:solidFill>
                  <a:srgbClr val="002060"/>
                </a:solidFill>
              </a:rPr>
              <a:t>количестве 120 человек по предметным областям</a:t>
            </a:r>
            <a:endParaRPr lang="en-US" sz="2200" dirty="0">
              <a:solidFill>
                <a:srgbClr val="002060"/>
              </a:solidFill>
            </a:endParaRPr>
          </a:p>
          <a:p>
            <a:pPr marL="0" indent="0">
              <a:buNone/>
            </a:pPr>
            <a:endParaRPr lang="ru-RU" sz="2400" dirty="0" smtClean="0">
              <a:solidFill>
                <a:srgbClr val="002060"/>
              </a:solidFill>
            </a:endParaRPr>
          </a:p>
        </p:txBody>
      </p:sp>
      <p:sp>
        <p:nvSpPr>
          <p:cNvPr id="2" name="Номер слайда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ru-RU" sz="12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spTree>
    <p:extLst>
      <p:ext uri="{BB962C8B-B14F-4D97-AF65-F5344CB8AC3E}">
        <p14:creationId xmlns:p14="http://schemas.microsoft.com/office/powerpoint/2010/main" val="35723442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123478"/>
            <a:ext cx="7920880" cy="623697"/>
          </a:xfrm>
        </p:spPr>
        <p:txBody>
          <a:bodyPr>
            <a:noAutofit/>
          </a:bodyPr>
          <a:lstStyle/>
          <a:p>
            <a:pPr marL="0" indent="0"/>
            <a:r>
              <a:rPr lang="ru-RU" sz="1800" dirty="0" smtClean="0">
                <a:ln>
                  <a:solidFill>
                    <a:srgbClr val="C0504D">
                      <a:lumMod val="75000"/>
                    </a:srgbClr>
                  </a:solidFill>
                </a:ln>
                <a:solidFill>
                  <a:srgbClr val="FF0000"/>
                </a:solidFill>
                <a:latin typeface="Garamond" pitchFamily="18" charset="0"/>
                <a:ea typeface="+mn-ea"/>
                <a:cs typeface="+mn-cs"/>
              </a:rPr>
              <a:t>Номинации и о</a:t>
            </a:r>
            <a:r>
              <a:rPr lang="ru-RU" sz="1800" b="1" dirty="0" smtClean="0">
                <a:ln>
                  <a:solidFill>
                    <a:srgbClr val="C0504D">
                      <a:lumMod val="75000"/>
                    </a:srgbClr>
                  </a:solidFill>
                </a:ln>
                <a:solidFill>
                  <a:srgbClr val="FF0000"/>
                </a:solidFill>
                <a:latin typeface="Garamond" pitchFamily="18" charset="0"/>
                <a:ea typeface="+mn-ea"/>
                <a:cs typeface="+mn-cs"/>
              </a:rPr>
              <a:t>бъемы ежемесячных выплат</a:t>
            </a:r>
            <a:br>
              <a:rPr lang="ru-RU" sz="1800" b="1" dirty="0" smtClean="0">
                <a:ln>
                  <a:solidFill>
                    <a:srgbClr val="C0504D">
                      <a:lumMod val="75000"/>
                    </a:srgbClr>
                  </a:solidFill>
                </a:ln>
                <a:solidFill>
                  <a:srgbClr val="FF0000"/>
                </a:solidFill>
                <a:latin typeface="Garamond" pitchFamily="18" charset="0"/>
                <a:ea typeface="+mn-ea"/>
                <a:cs typeface="+mn-cs"/>
              </a:rPr>
            </a:br>
            <a:endParaRPr lang="ru-RU" sz="1800" b="1" dirty="0">
              <a:ln>
                <a:solidFill>
                  <a:srgbClr val="C0504D">
                    <a:lumMod val="75000"/>
                  </a:srgbClr>
                </a:solidFill>
              </a:ln>
              <a:solidFill>
                <a:srgbClr val="FF0000"/>
              </a:solidFill>
              <a:latin typeface="Garamond" pitchFamily="18" charset="0"/>
              <a:ea typeface="+mn-ea"/>
              <a:cs typeface="+mn-cs"/>
            </a:endParaRPr>
          </a:p>
        </p:txBody>
      </p:sp>
      <p:sp>
        <p:nvSpPr>
          <p:cNvPr id="3" name="Объект 2"/>
          <p:cNvSpPr>
            <a:spLocks noGrp="1"/>
          </p:cNvSpPr>
          <p:nvPr>
            <p:ph idx="1"/>
          </p:nvPr>
        </p:nvSpPr>
        <p:spPr>
          <a:xfrm>
            <a:off x="899592" y="3363838"/>
            <a:ext cx="7560840" cy="792087"/>
          </a:xfrm>
        </p:spPr>
        <p:txBody>
          <a:bodyPr>
            <a:normAutofit/>
          </a:bodyPr>
          <a:lstStyle/>
          <a:p>
            <a:pPr marL="342900" indent="-342900">
              <a:buNone/>
            </a:pPr>
            <a:r>
              <a:rPr lang="ru-RU" sz="1800" dirty="0" smtClean="0">
                <a:solidFill>
                  <a:srgbClr val="002060"/>
                </a:solidFill>
                <a:cs typeface="Times New Roman" pitchFamily="18" charset="0"/>
              </a:rPr>
              <a:t>     Электронная площадка на сайте ИРО РТ </a:t>
            </a:r>
            <a:r>
              <a:rPr lang="en-US" sz="1800" u="sng" dirty="0" smtClean="0">
                <a:solidFill>
                  <a:srgbClr val="7030A0"/>
                </a:solidFill>
                <a:cs typeface="Times New Roman" pitchFamily="18" charset="0"/>
              </a:rPr>
              <a:t>grantrt</a:t>
            </a:r>
            <a:r>
              <a:rPr lang="en-US" sz="1800" u="sng" dirty="0">
                <a:solidFill>
                  <a:srgbClr val="7030A0"/>
                </a:solidFill>
                <a:cs typeface="Times New Roman" pitchFamily="18" charset="0"/>
              </a:rPr>
              <a:t>.</a:t>
            </a:r>
            <a:r>
              <a:rPr lang="en-US" sz="1800" u="sng" dirty="0" smtClean="0">
                <a:solidFill>
                  <a:srgbClr val="7030A0"/>
                </a:solidFill>
              </a:rPr>
              <a:t>ru</a:t>
            </a:r>
            <a:r>
              <a:rPr lang="en-US" sz="1800" dirty="0" smtClean="0">
                <a:solidFill>
                  <a:srgbClr val="0000FF"/>
                </a:solidFill>
              </a:rPr>
              <a:t> </a:t>
            </a:r>
            <a:r>
              <a:rPr lang="ru-RU" sz="1800" dirty="0" smtClean="0">
                <a:solidFill>
                  <a:srgbClr val="002060"/>
                </a:solidFill>
                <a:cs typeface="Times New Roman" pitchFamily="18" charset="0"/>
              </a:rPr>
              <a:t>(подача материалов)</a:t>
            </a:r>
            <a:endParaRPr lang="ru-RU" sz="1800" dirty="0" smtClean="0"/>
          </a:p>
        </p:txBody>
      </p:sp>
      <p:graphicFrame>
        <p:nvGraphicFramePr>
          <p:cNvPr id="7" name="Таблица 6"/>
          <p:cNvGraphicFramePr>
            <a:graphicFrameLocks noGrp="1"/>
          </p:cNvGraphicFramePr>
          <p:nvPr>
            <p:extLst/>
          </p:nvPr>
        </p:nvGraphicFramePr>
        <p:xfrm>
          <a:off x="1115616" y="1347614"/>
          <a:ext cx="7200800" cy="2016224"/>
        </p:xfrm>
        <a:graphic>
          <a:graphicData uri="http://schemas.openxmlformats.org/drawingml/2006/table">
            <a:tbl>
              <a:tblPr firstRow="1" bandRow="1">
                <a:tableStyleId>{5C22544A-7EE6-4342-B048-85BDC9FD1C3A}</a:tableStyleId>
              </a:tblPr>
              <a:tblGrid>
                <a:gridCol w="7200800">
                  <a:extLst>
                    <a:ext uri="{9D8B030D-6E8A-4147-A177-3AD203B41FA5}">
                      <a16:colId xmlns:a16="http://schemas.microsoft.com/office/drawing/2014/main" xmlns="" val="20000"/>
                    </a:ext>
                  </a:extLst>
                </a:gridCol>
              </a:tblGrid>
              <a:tr h="2016224">
                <a:tc>
                  <a:txBody>
                    <a:bodyPr/>
                    <a:lstStyle/>
                    <a:p>
                      <a:pPr marL="342900" indent="-342900" algn="l">
                        <a:buFont typeface="Wingdings" pitchFamily="2" charset="2"/>
                        <a:buChar char="ü"/>
                      </a:pPr>
                      <a:r>
                        <a:rPr lang="ru-RU" sz="1800" b="0" dirty="0" smtClean="0">
                          <a:solidFill>
                            <a:srgbClr val="002060"/>
                          </a:solidFill>
                          <a:latin typeface="+mn-lt"/>
                          <a:cs typeface="Times New Roman" pitchFamily="18" charset="0"/>
                        </a:rPr>
                        <a:t>«Учитель-эксперт» (100)</a:t>
                      </a:r>
                      <a:r>
                        <a:rPr lang="ru-RU" sz="1800" b="0" dirty="0" smtClean="0">
                          <a:solidFill>
                            <a:schemeClr val="tx2">
                              <a:lumMod val="50000"/>
                            </a:schemeClr>
                          </a:solidFill>
                          <a:latin typeface="+mn-lt"/>
                        </a:rPr>
                        <a:t> - 10 000 рублей</a:t>
                      </a:r>
                      <a:endParaRPr lang="ru-RU" sz="1800" b="0" dirty="0" smtClean="0">
                        <a:solidFill>
                          <a:srgbClr val="002060"/>
                        </a:solidFill>
                        <a:latin typeface="+mn-lt"/>
                        <a:cs typeface="Times New Roman" pitchFamily="18" charset="0"/>
                      </a:endParaRPr>
                    </a:p>
                    <a:p>
                      <a:pPr marL="342900" indent="-342900" algn="l">
                        <a:buFont typeface="Wingdings" pitchFamily="2" charset="2"/>
                        <a:buChar char="ü"/>
                      </a:pPr>
                      <a:r>
                        <a:rPr lang="ru-RU" sz="1800" b="0" dirty="0" smtClean="0">
                          <a:solidFill>
                            <a:srgbClr val="002060"/>
                          </a:solidFill>
                          <a:latin typeface="+mn-lt"/>
                          <a:cs typeface="Times New Roman" pitchFamily="18" charset="0"/>
                        </a:rPr>
                        <a:t>«Учитель- наставник» (250) -</a:t>
                      </a:r>
                      <a:r>
                        <a:rPr lang="ru-RU" sz="1800" b="0" dirty="0" smtClean="0">
                          <a:solidFill>
                            <a:schemeClr val="tx2">
                              <a:lumMod val="50000"/>
                            </a:schemeClr>
                          </a:solidFill>
                          <a:latin typeface="+mn-lt"/>
                        </a:rPr>
                        <a:t> 8 000 рублей</a:t>
                      </a:r>
                    </a:p>
                    <a:p>
                      <a:pPr marL="342900" indent="-342900">
                        <a:buFont typeface="Wingdings" pitchFamily="2" charset="2"/>
                        <a:buChar char="ü"/>
                      </a:pPr>
                      <a:r>
                        <a:rPr lang="ru-RU" sz="1800" b="0" dirty="0" smtClean="0">
                          <a:solidFill>
                            <a:srgbClr val="002060"/>
                          </a:solidFill>
                          <a:latin typeface="+mn-lt"/>
                          <a:cs typeface="Times New Roman" pitchFamily="18" charset="0"/>
                        </a:rPr>
                        <a:t>«Учитель- мастер» (155) -</a:t>
                      </a:r>
                      <a:r>
                        <a:rPr lang="ru-RU" sz="1800" b="0" dirty="0" smtClean="0">
                          <a:solidFill>
                            <a:schemeClr val="tx2">
                              <a:lumMod val="50000"/>
                            </a:schemeClr>
                          </a:solidFill>
                          <a:latin typeface="+mn-lt"/>
                        </a:rPr>
                        <a:t> 5 000 рублей </a:t>
                      </a:r>
                    </a:p>
                    <a:p>
                      <a:pPr marL="342900" indent="-342900">
                        <a:buFont typeface="Wingdings" pitchFamily="2" charset="2"/>
                        <a:buChar char="ü"/>
                      </a:pPr>
                      <a:r>
                        <a:rPr lang="ru-RU" sz="1800" b="0" dirty="0" smtClean="0">
                          <a:solidFill>
                            <a:srgbClr val="002060"/>
                          </a:solidFill>
                          <a:latin typeface="+mn-lt"/>
                          <a:cs typeface="Times New Roman" pitchFamily="18" charset="0"/>
                        </a:rPr>
                        <a:t>«Старший учитель» (100) -</a:t>
                      </a:r>
                      <a:r>
                        <a:rPr lang="ru-RU" sz="1800" b="0" dirty="0" smtClean="0">
                          <a:solidFill>
                            <a:schemeClr val="tx2">
                              <a:lumMod val="50000"/>
                            </a:schemeClr>
                          </a:solidFill>
                          <a:latin typeface="+mn-lt"/>
                        </a:rPr>
                        <a:t> 4 000 рублей</a:t>
                      </a:r>
                    </a:p>
                    <a:p>
                      <a:pPr marL="342900" indent="-342900">
                        <a:buFont typeface="Wingdings" pitchFamily="2" charset="2"/>
                        <a:buNone/>
                      </a:pPr>
                      <a:endParaRPr lang="ru-RU" sz="1800" b="0" dirty="0" smtClean="0">
                        <a:solidFill>
                          <a:schemeClr val="tx2">
                            <a:lumMod val="50000"/>
                          </a:schemeClr>
                        </a:solidFill>
                        <a:latin typeface="+mn-lt"/>
                        <a:cs typeface="Times New Roman" pitchFamily="18" charset="0"/>
                      </a:endParaRPr>
                    </a:p>
                    <a:p>
                      <a:pPr marL="342900" indent="-342900">
                        <a:buFont typeface="Wingdings" pitchFamily="2" charset="2"/>
                        <a:buNone/>
                      </a:pPr>
                      <a:r>
                        <a:rPr lang="ru-RU" sz="1800" b="1" dirty="0" smtClean="0">
                          <a:solidFill>
                            <a:schemeClr val="tx2">
                              <a:lumMod val="50000"/>
                            </a:schemeClr>
                          </a:solidFill>
                          <a:latin typeface="+mn-lt"/>
                          <a:cs typeface="Times New Roman" pitchFamily="18" charset="0"/>
                        </a:rPr>
                        <a:t>Всего: 605 грантов</a:t>
                      </a:r>
                      <a:endParaRPr lang="ru-RU" sz="1800" b="1" dirty="0" smtClean="0">
                        <a:solidFill>
                          <a:srgbClr val="002060"/>
                        </a:solidFill>
                        <a:latin typeface="+mn-lt"/>
                        <a:cs typeface="Times New Roman"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bl>
          </a:graphicData>
        </a:graphic>
      </p:graphicFrame>
      <p:sp>
        <p:nvSpPr>
          <p:cNvPr id="8" name="Прямоугольник 7"/>
          <p:cNvSpPr/>
          <p:nvPr/>
        </p:nvSpPr>
        <p:spPr>
          <a:xfrm>
            <a:off x="1043608" y="839500"/>
            <a:ext cx="2664284" cy="369332"/>
          </a:xfrm>
          <a:prstGeom prst="rect">
            <a:avLst/>
          </a:prstGeom>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Tx/>
              <a:buNone/>
              <a:tabLst/>
              <a:defRPr/>
            </a:pPr>
            <a:r>
              <a:rPr kumimoji="0" lang="ru-RU" sz="1800" b="1" i="0" u="sng" strike="noStrike" kern="1200" cap="none" spc="0" normalizeH="0" baseline="0" noProof="0" dirty="0" smtClean="0">
                <a:ln>
                  <a:noFill/>
                </a:ln>
                <a:solidFill>
                  <a:srgbClr val="002060"/>
                </a:solidFill>
                <a:effectLst/>
                <a:uLnTx/>
                <a:uFillTx/>
                <a:latin typeface="Times New Roman" pitchFamily="18" charset="0"/>
                <a:ea typeface="+mn-ea"/>
                <a:cs typeface="Times New Roman" pitchFamily="18" charset="0"/>
              </a:rPr>
              <a:t>Номинации гранта</a:t>
            </a:r>
            <a:r>
              <a:rPr kumimoji="0" lang="ru-RU" sz="1800" b="1" i="0" u="none" strike="noStrike" kern="1200" cap="none" spc="0" normalizeH="0" baseline="0" noProof="0" dirty="0" smtClean="0">
                <a:ln>
                  <a:noFill/>
                </a:ln>
                <a:solidFill>
                  <a:srgbClr val="002060"/>
                </a:solidFill>
                <a:effectLst/>
                <a:uLnTx/>
                <a:uFillTx/>
                <a:latin typeface="Times New Roman" pitchFamily="18" charset="0"/>
                <a:ea typeface="+mn-ea"/>
                <a:cs typeface="Times New Roman" pitchFamily="18" charset="0"/>
              </a:rPr>
              <a:t>:</a:t>
            </a:r>
            <a:endParaRPr kumimoji="0" lang="ru-RU" sz="1800" b="1" i="0" u="none" strike="noStrike" kern="1200" cap="none" spc="0" normalizeH="0" baseline="0" noProof="0" dirty="0">
              <a:ln>
                <a:noFill/>
              </a:ln>
              <a:solidFill>
                <a:srgbClr val="002060"/>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25852426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12915" y="195555"/>
            <a:ext cx="1038711" cy="575995"/>
          </a:xfrm>
          <a:prstGeom prst="rect">
            <a:avLst/>
          </a:prstGeom>
        </p:spPr>
      </p:pic>
      <p:sp>
        <p:nvSpPr>
          <p:cNvPr id="2" name="Номер слайда 1"/>
          <p:cNvSpPr>
            <a:spLocks noGrp="1"/>
          </p:cNvSpPr>
          <p:nvPr>
            <p:ph type="sldNum" sz="quarter" idx="12"/>
          </p:nvPr>
        </p:nvSpPr>
        <p:spPr>
          <a:xfrm>
            <a:off x="7046912" y="10563"/>
            <a:ext cx="2133600" cy="27384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ru-RU" sz="12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sp>
        <p:nvSpPr>
          <p:cNvPr id="4" name="Прямоугольник 3"/>
          <p:cNvSpPr/>
          <p:nvPr/>
        </p:nvSpPr>
        <p:spPr>
          <a:xfrm>
            <a:off x="683568" y="603759"/>
            <a:ext cx="7488832" cy="2031325"/>
          </a:xfrm>
          <a:prstGeom prst="rect">
            <a:avLst/>
          </a:prstGeom>
        </p:spPr>
        <p:txBody>
          <a:bodyPr wrap="square">
            <a:spAutoFit/>
          </a:bodyPr>
          <a:lstStyle/>
          <a:p>
            <a:pPr marL="457200" marR="0" lvl="1" indent="0" algn="just" defTabSz="914400" rtl="0" eaLnBrk="1" fontAlgn="auto" latinLnBrk="0" hangingPunct="1">
              <a:lnSpc>
                <a:spcPct val="100000"/>
              </a:lnSpc>
              <a:spcBef>
                <a:spcPts val="0"/>
              </a:spcBef>
              <a:spcAft>
                <a:spcPts val="0"/>
              </a:spcAft>
              <a:buClrTx/>
              <a:buSzTx/>
              <a:buFontTx/>
              <a:buNone/>
              <a:tabLst>
                <a:tab pos="810260" algn="l"/>
              </a:tabLst>
              <a:defRPr/>
            </a:pPr>
            <a:r>
              <a:rPr kumimoji="0" lang="ru-RU" sz="1800" b="0" i="0" u="none" strike="noStrike" kern="1200" cap="none" spc="0" normalizeH="0" baseline="0" noProof="0" dirty="0" smtClean="0">
                <a:ln>
                  <a:noFill/>
                </a:ln>
                <a:solidFill>
                  <a:srgbClr val="002060"/>
                </a:solidFill>
                <a:effectLst/>
                <a:uLnTx/>
                <a:uFillTx/>
                <a:latin typeface="Arial"/>
                <a:ea typeface="+mn-ea"/>
                <a:cs typeface="Times New Roman" pitchFamily="18" charset="0"/>
              </a:rPr>
              <a:t>Грант предназначен </a:t>
            </a:r>
            <a:r>
              <a:rPr kumimoji="0" lang="ru-RU" sz="1800" b="1" i="0" u="none" strike="noStrike" kern="1200" cap="none" spc="0" normalizeH="0" baseline="0" noProof="0" dirty="0">
                <a:ln>
                  <a:noFill/>
                </a:ln>
                <a:solidFill>
                  <a:srgbClr val="002060"/>
                </a:solidFill>
                <a:effectLst/>
                <a:uLnTx/>
                <a:uFillTx/>
                <a:latin typeface="Arial"/>
                <a:ea typeface="+mn-ea"/>
                <a:cs typeface="Times New Roman" pitchFamily="18" charset="0"/>
              </a:rPr>
              <a:t>для учителей </a:t>
            </a:r>
            <a:r>
              <a:rPr kumimoji="0" lang="ru-RU" sz="1800" b="0" i="0" u="none" strike="noStrike" kern="1200" cap="none" spc="0" normalizeH="0" baseline="0" noProof="0" dirty="0" smtClean="0">
                <a:ln>
                  <a:noFill/>
                </a:ln>
                <a:solidFill>
                  <a:srgbClr val="002060"/>
                </a:solidFill>
                <a:effectLst/>
                <a:uLnTx/>
                <a:uFillTx/>
                <a:latin typeface="Arial"/>
                <a:ea typeface="+mn-ea"/>
                <a:cs typeface="Times New Roman" pitchFamily="18" charset="0"/>
              </a:rPr>
              <a:t>по </a:t>
            </a:r>
            <a:r>
              <a:rPr kumimoji="0" lang="ru-RU" sz="1800" b="0" i="0" u="none" strike="noStrike" kern="1200" cap="none" spc="0" normalizeH="0" baseline="0" noProof="0" dirty="0">
                <a:ln>
                  <a:noFill/>
                </a:ln>
                <a:solidFill>
                  <a:srgbClr val="002060"/>
                </a:solidFill>
                <a:effectLst/>
                <a:uLnTx/>
                <a:uFillTx/>
                <a:latin typeface="Arial"/>
                <a:ea typeface="+mn-ea"/>
                <a:cs typeface="Times New Roman" pitchFamily="18" charset="0"/>
              </a:rPr>
              <a:t>следующим предметам: русский язык, татарский язык, литература, родной язык, чувашский язык, удмуртский язык,  марийский язык, английский язык, немецкий язык, французский язык, математика, информатика, химия, физика, биология, география, история, обществознание, физическая культура, технология, ИЗО (МХК), музыка, ОБЖ; а также учителя начальных классов.</a:t>
            </a:r>
          </a:p>
        </p:txBody>
      </p:sp>
      <p:graphicFrame>
        <p:nvGraphicFramePr>
          <p:cNvPr id="7" name="Таблица 6"/>
          <p:cNvGraphicFramePr>
            <a:graphicFrameLocks noGrp="1"/>
          </p:cNvGraphicFramePr>
          <p:nvPr>
            <p:extLst/>
          </p:nvPr>
        </p:nvGraphicFramePr>
        <p:xfrm>
          <a:off x="971600" y="3003798"/>
          <a:ext cx="8080026" cy="1310640"/>
        </p:xfrm>
        <a:graphic>
          <a:graphicData uri="http://schemas.openxmlformats.org/drawingml/2006/table">
            <a:tbl>
              <a:tblPr firstRow="1" bandRow="1">
                <a:tableStyleId>{5C22544A-7EE6-4342-B048-85BDC9FD1C3A}</a:tableStyleId>
              </a:tblPr>
              <a:tblGrid>
                <a:gridCol w="8080026">
                  <a:extLst>
                    <a:ext uri="{9D8B030D-6E8A-4147-A177-3AD203B41FA5}">
                      <a16:colId xmlns:a16="http://schemas.microsoft.com/office/drawing/2014/main" xmlns="" val="20000"/>
                    </a:ext>
                  </a:extLst>
                </a:gridCol>
              </a:tblGrid>
              <a:tr h="447824">
                <a:tc>
                  <a:txBody>
                    <a:bodyPr/>
                    <a:lstStyle/>
                    <a:p>
                      <a:pPr marL="285750" indent="-285750" algn="l">
                        <a:buFont typeface="Wingdings" panose="05000000000000000000" pitchFamily="2" charset="2"/>
                        <a:buChar char="ü"/>
                      </a:pPr>
                      <a:r>
                        <a:rPr lang="ru-RU" sz="1600" b="0" i="1" dirty="0" smtClean="0">
                          <a:solidFill>
                            <a:srgbClr val="002060"/>
                          </a:solidFill>
                          <a:latin typeface="+mn-lt"/>
                          <a:cs typeface="Times New Roman" pitchFamily="18" charset="0"/>
                        </a:rPr>
                        <a:t>в номинации </a:t>
                      </a:r>
                      <a:r>
                        <a:rPr lang="ru-RU" sz="1600" b="1" i="1" dirty="0" smtClean="0">
                          <a:solidFill>
                            <a:srgbClr val="002060"/>
                          </a:solidFill>
                          <a:latin typeface="+mn-lt"/>
                          <a:cs typeface="Times New Roman" pitchFamily="18" charset="0"/>
                        </a:rPr>
                        <a:t>«Учитель-эксперт», «Учитель- наставник» </a:t>
                      </a:r>
                      <a:r>
                        <a:rPr lang="ru-RU" sz="1600" b="0" i="1" dirty="0" smtClean="0">
                          <a:solidFill>
                            <a:srgbClr val="002060"/>
                          </a:solidFill>
                          <a:latin typeface="+mn-lt"/>
                          <a:cs typeface="Times New Roman" pitchFamily="18" charset="0"/>
                        </a:rPr>
                        <a:t>- принимают участие учителя имеющие </a:t>
                      </a:r>
                      <a:r>
                        <a:rPr lang="ru-RU" sz="1600" b="1" i="1" dirty="0" smtClean="0">
                          <a:solidFill>
                            <a:srgbClr val="C00000"/>
                          </a:solidFill>
                          <a:cs typeface="Times New Roman" pitchFamily="18" charset="0"/>
                        </a:rPr>
                        <a:t>высшую  квалификационную категорию</a:t>
                      </a:r>
                    </a:p>
                    <a:p>
                      <a:pPr marL="285750" indent="-285750" algn="l">
                        <a:buFont typeface="Wingdings" panose="05000000000000000000" pitchFamily="2" charset="2"/>
                        <a:buChar char="ü"/>
                      </a:pPr>
                      <a:endParaRPr lang="ru-RU" sz="1600" b="1" i="1" dirty="0" smtClean="0">
                        <a:solidFill>
                          <a:srgbClr val="C00000"/>
                        </a:solidFill>
                        <a:cs typeface="Times New Roman" pitchFamily="18" charset="0"/>
                      </a:endParaRPr>
                    </a:p>
                    <a:p>
                      <a:pPr marL="285750" indent="-285750" algn="l">
                        <a:buFont typeface="Wingdings" panose="05000000000000000000" pitchFamily="2" charset="2"/>
                        <a:buChar char="ü"/>
                      </a:pPr>
                      <a:r>
                        <a:rPr lang="ru-RU" sz="1600" b="0" i="1" baseline="0" dirty="0" smtClean="0">
                          <a:solidFill>
                            <a:srgbClr val="002060"/>
                          </a:solidFill>
                          <a:latin typeface="+mn-lt"/>
                          <a:cs typeface="Times New Roman" pitchFamily="18" charset="0"/>
                        </a:rPr>
                        <a:t>в номинации </a:t>
                      </a:r>
                      <a:r>
                        <a:rPr lang="ru-RU" sz="1600" b="1" i="1" dirty="0" smtClean="0">
                          <a:solidFill>
                            <a:srgbClr val="002060"/>
                          </a:solidFill>
                          <a:latin typeface="+mn-lt"/>
                          <a:cs typeface="Times New Roman" pitchFamily="18" charset="0"/>
                        </a:rPr>
                        <a:t>«Учитель- мастер», «Старший учитель»</a:t>
                      </a:r>
                      <a:r>
                        <a:rPr lang="ru-RU" sz="1600" b="0" i="1" dirty="0" smtClean="0">
                          <a:solidFill>
                            <a:srgbClr val="002060"/>
                          </a:solidFill>
                          <a:latin typeface="+mn-lt"/>
                          <a:cs typeface="Times New Roman" pitchFamily="18" charset="0"/>
                        </a:rPr>
                        <a:t> - принимают участие учителя имеющие </a:t>
                      </a:r>
                      <a:r>
                        <a:rPr lang="ru-RU" sz="1600" b="1" i="1" dirty="0" smtClean="0">
                          <a:solidFill>
                            <a:srgbClr val="C00000"/>
                          </a:solidFill>
                          <a:cs typeface="Times New Roman" pitchFamily="18" charset="0"/>
                        </a:rPr>
                        <a:t>первую  квалификационную категорию</a:t>
                      </a:r>
                      <a:endParaRPr lang="ru-RU" sz="1600" b="0" i="1" dirty="0" smtClean="0">
                        <a:solidFill>
                          <a:srgbClr val="C00000"/>
                        </a:solidFill>
                        <a:latin typeface="+mn-lt"/>
                        <a:cs typeface="Times New Roman"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bl>
          </a:graphicData>
        </a:graphic>
      </p:graphicFrame>
    </p:spTree>
    <p:extLst>
      <p:ext uri="{BB962C8B-B14F-4D97-AF65-F5344CB8AC3E}">
        <p14:creationId xmlns:p14="http://schemas.microsoft.com/office/powerpoint/2010/main" val="3418193622"/>
      </p:ext>
    </p:extLst>
  </p:cSld>
  <p:clrMapOvr>
    <a:masterClrMapping/>
  </p:clrMapOvr>
  <p:transition spd="slow">
    <p:wip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 y="0"/>
            <a:ext cx="9143999" cy="5272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368" y="51470"/>
            <a:ext cx="528192" cy="531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3" name="Таблица 2"/>
          <p:cNvGraphicFramePr>
            <a:graphicFrameLocks noGrp="1"/>
          </p:cNvGraphicFramePr>
          <p:nvPr>
            <p:extLst>
              <p:ext uri="{D42A27DB-BD31-4B8C-83A1-F6EECF244321}">
                <p14:modId xmlns:p14="http://schemas.microsoft.com/office/powerpoint/2010/main" val="3250018234"/>
              </p:ext>
            </p:extLst>
          </p:nvPr>
        </p:nvGraphicFramePr>
        <p:xfrm>
          <a:off x="863600" y="843558"/>
          <a:ext cx="7668840" cy="3335831"/>
        </p:xfrm>
        <a:graphic>
          <a:graphicData uri="http://schemas.openxmlformats.org/drawingml/2006/table">
            <a:tbl>
              <a:tblPr firstRow="1" firstCol="1" bandRow="1">
                <a:tableStyleId>{5C22544A-7EE6-4342-B048-85BDC9FD1C3A}</a:tableStyleId>
              </a:tblPr>
              <a:tblGrid>
                <a:gridCol w="2256042">
                  <a:extLst>
                    <a:ext uri="{9D8B030D-6E8A-4147-A177-3AD203B41FA5}">
                      <a16:colId xmlns:a16="http://schemas.microsoft.com/office/drawing/2014/main" xmlns="" val="963915089"/>
                    </a:ext>
                  </a:extLst>
                </a:gridCol>
                <a:gridCol w="5412798">
                  <a:extLst>
                    <a:ext uri="{9D8B030D-6E8A-4147-A177-3AD203B41FA5}">
                      <a16:colId xmlns:a16="http://schemas.microsoft.com/office/drawing/2014/main" xmlns="" val="1366725206"/>
                    </a:ext>
                  </a:extLst>
                </a:gridCol>
              </a:tblGrid>
              <a:tr h="1080120">
                <a:tc>
                  <a:txBody>
                    <a:bodyPr/>
                    <a:lstStyle/>
                    <a:p>
                      <a:pPr>
                        <a:lnSpc>
                          <a:spcPct val="107000"/>
                        </a:lnSpc>
                        <a:spcAft>
                          <a:spcPts val="0"/>
                        </a:spcAft>
                      </a:pPr>
                      <a:r>
                        <a:rPr lang="ru-RU" sz="1600" kern="1200" dirty="0">
                          <a:solidFill>
                            <a:schemeClr val="tx2">
                              <a:lumMod val="50000"/>
                            </a:schemeClr>
                          </a:solidFill>
                          <a:latin typeface="+mn-lt"/>
                          <a:ea typeface="+mn-ea"/>
                          <a:cs typeface="+mn-cs"/>
                        </a:rPr>
                        <a:t>Учитель-эксперт</a:t>
                      </a:r>
                    </a:p>
                  </a:txBody>
                  <a:tcPr marL="44378" marR="44378" marT="875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ru-RU" sz="1400" b="1" i="1" kern="1200" dirty="0">
                          <a:solidFill>
                            <a:schemeClr val="tx2">
                              <a:lumMod val="50000"/>
                            </a:schemeClr>
                          </a:solidFill>
                          <a:latin typeface="+mn-lt"/>
                          <a:ea typeface="+mn-ea"/>
                          <a:cs typeface="+mn-cs"/>
                        </a:rPr>
                        <a:t>Экспертная деятельность </a:t>
                      </a:r>
                      <a:r>
                        <a:rPr lang="ru-RU" sz="1400" b="0" kern="1200" dirty="0">
                          <a:solidFill>
                            <a:schemeClr val="tx2">
                              <a:lumMod val="50000"/>
                            </a:schemeClr>
                          </a:solidFill>
                          <a:latin typeface="+mn-lt"/>
                          <a:ea typeface="+mn-ea"/>
                          <a:cs typeface="+mn-cs"/>
                        </a:rPr>
                        <a:t>по своему предмету (создание электронного учебника по предметам, работа в экспертных комиссиях по ГИА/ЕГЭ, олимпиадам, аттестации учителей и другое)</a:t>
                      </a:r>
                    </a:p>
                    <a:p>
                      <a:pPr>
                        <a:lnSpc>
                          <a:spcPct val="107000"/>
                        </a:lnSpc>
                        <a:spcAft>
                          <a:spcPts val="0"/>
                        </a:spcAft>
                      </a:pPr>
                      <a:r>
                        <a:rPr lang="ru-RU" sz="1400" b="0" kern="1200" dirty="0">
                          <a:solidFill>
                            <a:schemeClr val="tx2">
                              <a:lumMod val="50000"/>
                            </a:schemeClr>
                          </a:solidFill>
                          <a:latin typeface="+mn-lt"/>
                          <a:ea typeface="+mn-ea"/>
                          <a:cs typeface="+mn-cs"/>
                        </a:rPr>
                        <a:t>Работа в районе/в республике</a:t>
                      </a:r>
                    </a:p>
                  </a:txBody>
                  <a:tcPr marL="44378" marR="44378" marT="875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039674366"/>
                  </a:ext>
                </a:extLst>
              </a:tr>
              <a:tr h="728553">
                <a:tc>
                  <a:txBody>
                    <a:bodyPr/>
                    <a:lstStyle/>
                    <a:p>
                      <a:pPr>
                        <a:lnSpc>
                          <a:spcPct val="107000"/>
                        </a:lnSpc>
                        <a:spcAft>
                          <a:spcPts val="0"/>
                        </a:spcAft>
                      </a:pPr>
                      <a:r>
                        <a:rPr lang="ru-RU" sz="1600" kern="1200">
                          <a:solidFill>
                            <a:schemeClr val="tx2">
                              <a:lumMod val="50000"/>
                            </a:schemeClr>
                          </a:solidFill>
                          <a:latin typeface="+mn-lt"/>
                          <a:ea typeface="+mn-ea"/>
                          <a:cs typeface="+mn-cs"/>
                        </a:rPr>
                        <a:t>Учитель-наставник</a:t>
                      </a:r>
                    </a:p>
                  </a:txBody>
                  <a:tcPr marL="44378" marR="44378" marT="875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ru-RU" sz="1400" b="0" kern="1200" dirty="0">
                          <a:solidFill>
                            <a:schemeClr val="tx2">
                              <a:lumMod val="50000"/>
                            </a:schemeClr>
                          </a:solidFill>
                          <a:latin typeface="+mn-lt"/>
                          <a:ea typeface="+mn-ea"/>
                          <a:cs typeface="+mn-cs"/>
                        </a:rPr>
                        <a:t>Создание и реализация плана </a:t>
                      </a:r>
                      <a:r>
                        <a:rPr lang="ru-RU" sz="1400" b="0" kern="1200" dirty="0" err="1">
                          <a:solidFill>
                            <a:schemeClr val="tx2">
                              <a:lumMod val="50000"/>
                            </a:schemeClr>
                          </a:solidFill>
                          <a:latin typeface="+mn-lt"/>
                          <a:ea typeface="+mn-ea"/>
                          <a:cs typeface="+mn-cs"/>
                        </a:rPr>
                        <a:t>профразвития</a:t>
                      </a:r>
                      <a:r>
                        <a:rPr lang="ru-RU" sz="1400" b="0" kern="1200" dirty="0">
                          <a:solidFill>
                            <a:schemeClr val="tx2">
                              <a:lumMod val="50000"/>
                            </a:schemeClr>
                          </a:solidFill>
                          <a:latin typeface="+mn-lt"/>
                          <a:ea typeface="+mn-ea"/>
                          <a:cs typeface="+mn-cs"/>
                        </a:rPr>
                        <a:t> (</a:t>
                      </a:r>
                      <a:r>
                        <a:rPr lang="ru-RU" sz="1400" b="1" i="1" kern="1200" dirty="0">
                          <a:solidFill>
                            <a:schemeClr val="tx2">
                              <a:lumMod val="50000"/>
                            </a:schemeClr>
                          </a:solidFill>
                          <a:latin typeface="+mn-lt"/>
                          <a:ea typeface="+mn-ea"/>
                          <a:cs typeface="+mn-cs"/>
                        </a:rPr>
                        <a:t>плана наставничества</a:t>
                      </a:r>
                      <a:r>
                        <a:rPr lang="ru-RU" sz="1400" b="0" kern="1200" dirty="0">
                          <a:solidFill>
                            <a:schemeClr val="tx2">
                              <a:lumMod val="50000"/>
                            </a:schemeClr>
                          </a:solidFill>
                          <a:latin typeface="+mn-lt"/>
                          <a:ea typeface="+mn-ea"/>
                          <a:cs typeface="+mn-cs"/>
                        </a:rPr>
                        <a:t>)  учителей района с профессиональными дефицитами</a:t>
                      </a:r>
                    </a:p>
                  </a:txBody>
                  <a:tcPr marL="44378" marR="44378" marT="875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834239848"/>
                  </a:ext>
                </a:extLst>
              </a:tr>
              <a:tr h="728553">
                <a:tc>
                  <a:txBody>
                    <a:bodyPr/>
                    <a:lstStyle/>
                    <a:p>
                      <a:pPr>
                        <a:lnSpc>
                          <a:spcPct val="107000"/>
                        </a:lnSpc>
                        <a:spcAft>
                          <a:spcPts val="0"/>
                        </a:spcAft>
                      </a:pPr>
                      <a:r>
                        <a:rPr lang="ru-RU" sz="1600" kern="1200">
                          <a:solidFill>
                            <a:schemeClr val="tx2">
                              <a:lumMod val="50000"/>
                            </a:schemeClr>
                          </a:solidFill>
                          <a:latin typeface="+mn-lt"/>
                          <a:ea typeface="+mn-ea"/>
                          <a:cs typeface="+mn-cs"/>
                        </a:rPr>
                        <a:t>Учитель-мастер</a:t>
                      </a:r>
                    </a:p>
                  </a:txBody>
                  <a:tcPr marL="44378" marR="44378" marT="875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ru-RU" sz="1400" b="0" kern="1200" dirty="0">
                          <a:solidFill>
                            <a:schemeClr val="tx2">
                              <a:lumMod val="50000"/>
                            </a:schemeClr>
                          </a:solidFill>
                          <a:latin typeface="+mn-lt"/>
                          <a:ea typeface="+mn-ea"/>
                          <a:cs typeface="+mn-cs"/>
                        </a:rPr>
                        <a:t>Создание и реализация  плана  </a:t>
                      </a:r>
                      <a:r>
                        <a:rPr lang="ru-RU" sz="1400" b="1" i="1" kern="1200" dirty="0">
                          <a:solidFill>
                            <a:schemeClr val="tx2">
                              <a:lumMod val="50000"/>
                            </a:schemeClr>
                          </a:solidFill>
                          <a:latin typeface="+mn-lt"/>
                          <a:ea typeface="+mn-ea"/>
                          <a:cs typeface="+mn-cs"/>
                        </a:rPr>
                        <a:t>работы с молодыми учителями </a:t>
                      </a:r>
                      <a:r>
                        <a:rPr lang="ru-RU" sz="1400" b="0" kern="1200" dirty="0">
                          <a:solidFill>
                            <a:schemeClr val="tx2">
                              <a:lumMod val="50000"/>
                            </a:schemeClr>
                          </a:solidFill>
                          <a:latin typeface="+mn-lt"/>
                          <a:ea typeface="+mn-ea"/>
                          <a:cs typeface="+mn-cs"/>
                        </a:rPr>
                        <a:t>района, исходя из актуальных для района проблем  и задач</a:t>
                      </a:r>
                    </a:p>
                  </a:txBody>
                  <a:tcPr marL="44378" marR="44378" marT="875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132185201"/>
                  </a:ext>
                </a:extLst>
              </a:tr>
              <a:tr h="728553">
                <a:tc>
                  <a:txBody>
                    <a:bodyPr/>
                    <a:lstStyle/>
                    <a:p>
                      <a:pPr>
                        <a:lnSpc>
                          <a:spcPct val="107000"/>
                        </a:lnSpc>
                        <a:spcAft>
                          <a:spcPts val="0"/>
                        </a:spcAft>
                      </a:pPr>
                      <a:r>
                        <a:rPr lang="ru-RU" sz="1600" kern="1200" dirty="0">
                          <a:solidFill>
                            <a:schemeClr val="tx2">
                              <a:lumMod val="50000"/>
                            </a:schemeClr>
                          </a:solidFill>
                          <a:latin typeface="+mn-lt"/>
                          <a:ea typeface="+mn-ea"/>
                          <a:cs typeface="+mn-cs"/>
                        </a:rPr>
                        <a:t>Старший учитель</a:t>
                      </a:r>
                    </a:p>
                  </a:txBody>
                  <a:tcPr marL="44378" marR="44378" marT="875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ru-RU" sz="1400" b="1" i="1" kern="1200" dirty="0">
                          <a:solidFill>
                            <a:schemeClr val="tx2">
                              <a:lumMod val="50000"/>
                            </a:schemeClr>
                          </a:solidFill>
                          <a:latin typeface="+mn-lt"/>
                          <a:ea typeface="+mn-ea"/>
                          <a:cs typeface="+mn-cs"/>
                        </a:rPr>
                        <a:t>Создание сетевого сообщества  </a:t>
                      </a:r>
                      <a:r>
                        <a:rPr lang="ru-RU" sz="1400" b="0" kern="1200" dirty="0">
                          <a:solidFill>
                            <a:schemeClr val="tx2">
                              <a:lumMod val="50000"/>
                            </a:schemeClr>
                          </a:solidFill>
                          <a:latin typeface="+mn-lt"/>
                          <a:ea typeface="+mn-ea"/>
                          <a:cs typeface="+mn-cs"/>
                        </a:rPr>
                        <a:t>с учителями своего района и реализация плана работы с ними</a:t>
                      </a:r>
                    </a:p>
                  </a:txBody>
                  <a:tcPr marL="44378" marR="44378" marT="875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041787862"/>
                  </a:ext>
                </a:extLst>
              </a:tr>
            </a:tbl>
          </a:graphicData>
        </a:graphic>
      </p:graphicFrame>
      <p:sp>
        <p:nvSpPr>
          <p:cNvPr id="7" name="Прямоугольник 6"/>
          <p:cNvSpPr/>
          <p:nvPr/>
        </p:nvSpPr>
        <p:spPr>
          <a:xfrm>
            <a:off x="1619672" y="133882"/>
            <a:ext cx="5688632" cy="421654"/>
          </a:xfrm>
          <a:prstGeom prst="rect">
            <a:avLst/>
          </a:prstGeom>
        </p:spPr>
        <p:txBody>
          <a:bodyPr wrap="square">
            <a:spAutoFit/>
          </a:bodyPr>
          <a:lstStyle/>
          <a:p>
            <a:pPr>
              <a:lnSpc>
                <a:spcPct val="107000"/>
              </a:lnSpc>
              <a:spcAft>
                <a:spcPts val="800"/>
              </a:spcAft>
            </a:pPr>
            <a:r>
              <a:rPr lang="ru-RU" sz="2000" b="1" dirty="0">
                <a:ln>
                  <a:solidFill>
                    <a:srgbClr val="C0504D">
                      <a:lumMod val="75000"/>
                    </a:srgbClr>
                  </a:solidFill>
                </a:ln>
                <a:solidFill>
                  <a:srgbClr val="C00000"/>
                </a:solidFill>
                <a:latin typeface="Garamond" pitchFamily="18" charset="0"/>
                <a:cs typeface="Times New Roman" pitchFamily="18" charset="0"/>
              </a:rPr>
              <a:t>Направления работы учителя-</a:t>
            </a:r>
            <a:r>
              <a:rPr lang="ru-RU" sz="2000" b="1" dirty="0" err="1">
                <a:ln>
                  <a:solidFill>
                    <a:srgbClr val="C0504D">
                      <a:lumMod val="75000"/>
                    </a:srgbClr>
                  </a:solidFill>
                </a:ln>
                <a:solidFill>
                  <a:srgbClr val="C00000"/>
                </a:solidFill>
                <a:latin typeface="Garamond" pitchFamily="18" charset="0"/>
                <a:cs typeface="Times New Roman" pitchFamily="18" charset="0"/>
              </a:rPr>
              <a:t>грантополучателя</a:t>
            </a:r>
            <a:endParaRPr lang="ru-RU" sz="2000" b="1" dirty="0">
              <a:ln>
                <a:solidFill>
                  <a:srgbClr val="C0504D">
                    <a:lumMod val="75000"/>
                  </a:srgbClr>
                </a:solidFill>
              </a:ln>
              <a:solidFill>
                <a:srgbClr val="C00000"/>
              </a:solidFill>
              <a:latin typeface="Garamond" pitchFamily="18" charset="0"/>
              <a:cs typeface="Times New Roman" pitchFamily="18" charset="0"/>
            </a:endParaRPr>
          </a:p>
        </p:txBody>
      </p:sp>
    </p:spTree>
    <p:extLst>
      <p:ext uri="{BB962C8B-B14F-4D97-AF65-F5344CB8AC3E}">
        <p14:creationId xmlns:p14="http://schemas.microsoft.com/office/powerpoint/2010/main" val="10496293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483768" y="39133"/>
            <a:ext cx="5048177"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solidFill>
                    <a:srgbClr val="C0504D">
                      <a:lumMod val="75000"/>
                    </a:srgbClr>
                  </a:solidFill>
                </a:ln>
                <a:solidFill>
                  <a:srgbClr val="FF0000"/>
                </a:solidFill>
                <a:effectLst/>
                <a:uLnTx/>
                <a:uFillTx/>
                <a:latin typeface="Garamond" pitchFamily="18" charset="0"/>
                <a:ea typeface="+mn-ea"/>
                <a:cs typeface="+mn-cs"/>
              </a:rPr>
              <a:t>Форма заявки на участие в конкурсном отборе</a:t>
            </a:r>
          </a:p>
        </p:txBody>
      </p:sp>
      <p:sp>
        <p:nvSpPr>
          <p:cNvPr id="3" name="Прямоугольник 2"/>
          <p:cNvSpPr/>
          <p:nvPr/>
        </p:nvSpPr>
        <p:spPr>
          <a:xfrm>
            <a:off x="827584" y="3435846"/>
            <a:ext cx="5832648" cy="1047338"/>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ru-RU" sz="1600" b="0" i="0" u="sng" strike="noStrike" kern="1200" cap="none" spc="0" normalizeH="0" baseline="0" noProof="0" dirty="0">
                <a:ln>
                  <a:noFill/>
                </a:ln>
                <a:solidFill>
                  <a:srgbClr val="1F497D">
                    <a:lumMod val="75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Перечень документов, прилагаемых к заявке:</a:t>
            </a:r>
          </a:p>
          <a:p>
            <a:pPr marL="0" marR="0" lvl="0" indent="450215" algn="l" defTabSz="914400" rtl="0" eaLnBrk="1" fontAlgn="auto" latinLnBrk="0" hangingPunct="1">
              <a:lnSpc>
                <a:spcPct val="107000"/>
              </a:lnSpc>
              <a:spcBef>
                <a:spcPts val="0"/>
              </a:spcBef>
              <a:spcAft>
                <a:spcPts val="0"/>
              </a:spcAft>
              <a:buClrTx/>
              <a:buSzTx/>
              <a:buFontTx/>
              <a:buNone/>
              <a:tabLst/>
              <a:defRPr/>
            </a:pPr>
            <a:r>
              <a:rPr kumimoji="0" lang="ru-RU" sz="1400" b="0" i="0" u="none" strike="noStrike" kern="1200" cap="none" spc="0" normalizeH="0" baseline="0" noProof="0" dirty="0" smtClean="0">
                <a:ln>
                  <a:noFill/>
                </a:ln>
                <a:solidFill>
                  <a:srgbClr val="1F497D">
                    <a:lumMod val="75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Согласие </a:t>
            </a:r>
            <a:r>
              <a:rPr kumimoji="0" lang="ru-RU" sz="1400" b="0" i="0" u="none" strike="noStrike" kern="1200" cap="none" spc="0" normalizeH="0" baseline="0" noProof="0" dirty="0">
                <a:ln>
                  <a:noFill/>
                </a:ln>
                <a:solidFill>
                  <a:srgbClr val="1F497D">
                    <a:lumMod val="75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на обработку персональных данных</a:t>
            </a:r>
          </a:p>
          <a:p>
            <a:pPr marL="0" marR="0" lvl="0" indent="450215" algn="l" defTabSz="914400" rtl="0" eaLnBrk="1" fontAlgn="auto" latinLnBrk="0" hangingPunct="1">
              <a:lnSpc>
                <a:spcPct val="107000"/>
              </a:lnSpc>
              <a:spcBef>
                <a:spcPts val="0"/>
              </a:spcBef>
              <a:spcAft>
                <a:spcPts val="0"/>
              </a:spcAft>
              <a:buClrTx/>
              <a:buSzTx/>
              <a:buFontTx/>
              <a:buNone/>
              <a:tabLst/>
              <a:defRPr/>
            </a:pPr>
            <a:r>
              <a:rPr kumimoji="0" lang="ru-RU" sz="1400" b="1" i="0" u="none" strike="noStrike" kern="1200" cap="none" spc="0" normalizeH="0" baseline="0" noProof="0" dirty="0">
                <a:ln>
                  <a:noFill/>
                </a:ln>
                <a:solidFill>
                  <a:srgbClr val="1F497D">
                    <a:lumMod val="75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Информационная карта</a:t>
            </a:r>
          </a:p>
          <a:p>
            <a:pPr marL="0" marR="0" lvl="0" indent="450215" algn="l" defTabSz="914400" rtl="0" eaLnBrk="1" fontAlgn="auto" latinLnBrk="0" hangingPunct="1">
              <a:lnSpc>
                <a:spcPct val="107000"/>
              </a:lnSpc>
              <a:spcBef>
                <a:spcPts val="0"/>
              </a:spcBef>
              <a:spcAft>
                <a:spcPts val="0"/>
              </a:spcAft>
              <a:buClrTx/>
              <a:buSzTx/>
              <a:buFontTx/>
              <a:buNone/>
              <a:tabLst/>
              <a:defRPr/>
            </a:pPr>
            <a:r>
              <a:rPr kumimoji="0" lang="ru-RU" sz="1400" b="1" i="0" u="none" strike="noStrike" kern="1200" cap="none" spc="0" normalizeH="0" baseline="0" noProof="0" dirty="0">
                <a:ln>
                  <a:noFill/>
                </a:ln>
                <a:solidFill>
                  <a:srgbClr val="1F497D">
                    <a:lumMod val="75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Описание проекта </a:t>
            </a:r>
          </a:p>
        </p:txBody>
      </p:sp>
      <p:sp>
        <p:nvSpPr>
          <p:cNvPr id="8" name="Прямоугольник 7"/>
          <p:cNvSpPr/>
          <p:nvPr/>
        </p:nvSpPr>
        <p:spPr>
          <a:xfrm>
            <a:off x="827584" y="510715"/>
            <a:ext cx="8101408" cy="2708434"/>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810260" algn="l"/>
              </a:tabLst>
              <a:defRPr/>
            </a:pPr>
            <a:r>
              <a:rPr kumimoji="0" lang="ru-RU" sz="1600" b="0" i="0" u="sng" strike="noStrike" kern="1200" cap="none" spc="0" normalizeH="0" baseline="0" noProof="0" dirty="0" smtClean="0">
                <a:ln>
                  <a:noFill/>
                </a:ln>
                <a:solidFill>
                  <a:srgbClr val="1F497D">
                    <a:lumMod val="75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Содержит:</a:t>
            </a:r>
          </a:p>
          <a:p>
            <a:pPr marL="0" marR="0" lvl="0" indent="450850" algn="just" defTabSz="914400" rtl="0" eaLnBrk="1" fontAlgn="auto" latinLnBrk="0" hangingPunct="1">
              <a:lnSpc>
                <a:spcPct val="100000"/>
              </a:lnSpc>
              <a:spcBef>
                <a:spcPts val="0"/>
              </a:spcBef>
              <a:spcAft>
                <a:spcPts val="0"/>
              </a:spcAft>
              <a:buClrTx/>
              <a:buSzTx/>
              <a:buFontTx/>
              <a:buNone/>
              <a:tabLst>
                <a:tab pos="810260" algn="l"/>
              </a:tabLst>
              <a:defRPr/>
            </a:pPr>
            <a:r>
              <a:rPr kumimoji="0" lang="ru-RU" sz="1400" b="0" i="0" u="none" strike="noStrike" kern="1200" cap="none" spc="0" normalizeH="0" baseline="0" noProof="0" dirty="0" smtClean="0">
                <a:ln>
                  <a:noFill/>
                </a:ln>
                <a:solidFill>
                  <a:srgbClr val="1F497D">
                    <a:lumMod val="75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Сведения о соискателе гранта.</a:t>
            </a:r>
          </a:p>
          <a:p>
            <a:pPr marL="0" marR="0" lvl="0" indent="450215" algn="just" defTabSz="914400" rtl="0" eaLnBrk="1" fontAlgn="auto" latinLnBrk="0" hangingPunct="1">
              <a:lnSpc>
                <a:spcPct val="100000"/>
              </a:lnSpc>
              <a:spcBef>
                <a:spcPts val="0"/>
              </a:spcBef>
              <a:spcAft>
                <a:spcPts val="0"/>
              </a:spcAft>
              <a:buClrTx/>
              <a:buSzTx/>
              <a:buFontTx/>
              <a:buNone/>
              <a:tabLst>
                <a:tab pos="810260" algn="l"/>
              </a:tabLst>
              <a:defRPr/>
            </a:pPr>
            <a:r>
              <a:rPr kumimoji="0" lang="ru-RU" sz="1400" b="1" i="0" u="none" strike="noStrike" kern="1200" cap="none" spc="0" normalizeH="0" baseline="0" noProof="0" dirty="0" smtClean="0">
                <a:ln>
                  <a:noFill/>
                </a:ln>
                <a:solidFill>
                  <a:srgbClr val="1F497D">
                    <a:lumMod val="75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Подтверждение руководителя ОО</a:t>
            </a:r>
            <a:r>
              <a:rPr kumimoji="0" lang="ru-RU" sz="1400" b="0" i="0" u="none" strike="noStrike" kern="1200" cap="none" spc="0" normalizeH="0" baseline="0" noProof="0" dirty="0" smtClean="0">
                <a:ln>
                  <a:noFill/>
                </a:ln>
                <a:solidFill>
                  <a:srgbClr val="1F497D">
                    <a:lumMod val="75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ru-RU" sz="1400" b="0" i="0" u="none" strike="noStrike" kern="1200" cap="none" spc="0" normalizeH="0" baseline="0" noProof="0" dirty="0">
                <a:ln>
                  <a:noFill/>
                </a:ln>
                <a:solidFill>
                  <a:srgbClr val="1F497D">
                    <a:lumMod val="75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что </a:t>
            </a:r>
            <a:r>
              <a:rPr kumimoji="0" lang="ru-RU" sz="1400" b="0" i="0" u="none" strike="noStrike" kern="1200" cap="none" spc="0" normalizeH="0" baseline="0" noProof="0" dirty="0" smtClean="0">
                <a:ln>
                  <a:noFill/>
                </a:ln>
                <a:solidFill>
                  <a:srgbClr val="1F497D">
                    <a:lumMod val="75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соискатель гранта</a:t>
            </a:r>
            <a:r>
              <a:rPr kumimoji="0" lang="ru-RU" sz="1400" b="0" i="0" u="none" strike="noStrike" kern="1200" cap="none" spc="0" normalizeH="0" baseline="0" noProof="0" dirty="0" smtClean="0">
                <a:ln>
                  <a:noFill/>
                </a:ln>
                <a:solidFill>
                  <a:srgbClr val="1F497D">
                    <a:lumMod val="7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ru-RU" sz="1400" b="0" i="0" u="none" strike="noStrike" kern="1200" cap="none" spc="0" normalizeH="0" baseline="0" noProof="0" dirty="0" smtClean="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реализует основные образовательные программы </a:t>
            </a:r>
            <a:r>
              <a:rPr kumimoji="0" lang="ru-RU" sz="1400" b="0" i="0" u="none" strike="noStrike" kern="1200" cap="none" spc="0" normalizeH="0" baseline="0" noProof="0" dirty="0" smtClean="0">
                <a:ln>
                  <a:noFill/>
                </a:ln>
                <a:solidFill>
                  <a:srgbClr val="1F497D">
                    <a:lumMod val="75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общего образования </a:t>
            </a:r>
            <a:r>
              <a:rPr kumimoji="0" lang="ru-RU" sz="1400" b="0" i="0" u="none" strike="noStrike" kern="1200" cap="none" spc="0" normalizeH="0" baseline="0" noProof="0" dirty="0" smtClean="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на </a:t>
            </a:r>
            <a:r>
              <a:rPr kumimoji="0" lang="ru-RU" sz="1400" b="0" i="0"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постоянной </a:t>
            </a:r>
            <a:r>
              <a:rPr kumimoji="0" lang="ru-RU" sz="1400" b="0" i="0" u="none" strike="noStrike" kern="1200" cap="none" spc="0" normalizeH="0" baseline="0" noProof="0" dirty="0" smtClean="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основе;</a:t>
            </a:r>
            <a:endParaRPr kumimoji="0" lang="ru-RU" sz="1400" b="0"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450215" algn="l"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smtClean="0">
                <a:ln>
                  <a:noFill/>
                </a:ln>
                <a:solidFill>
                  <a:srgbClr val="1F497D">
                    <a:lumMod val="75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на </a:t>
            </a:r>
            <a:r>
              <a:rPr kumimoji="0" lang="ru-RU" sz="1400" b="0" i="0" u="none" strike="noStrike" kern="1200" cap="none" spc="0" normalizeH="0" baseline="0" noProof="0" dirty="0">
                <a:ln>
                  <a:noFill/>
                </a:ln>
                <a:solidFill>
                  <a:srgbClr val="1F497D">
                    <a:lumMod val="75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момент подачи заявки на конкурсный отбор </a:t>
            </a:r>
            <a:r>
              <a:rPr kumimoji="0" lang="ru-RU" sz="1400" b="0" i="0"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имеет стаж работы </a:t>
            </a:r>
            <a:r>
              <a:rPr kumimoji="0" lang="ru-RU" sz="1400" b="0" i="0" u="none" strike="noStrike" kern="1200" cap="none" spc="0" normalizeH="0" baseline="0" noProof="0" dirty="0">
                <a:ln>
                  <a:noFill/>
                </a:ln>
                <a:solidFill>
                  <a:srgbClr val="1F497D">
                    <a:lumMod val="75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в образовательной организации </a:t>
            </a:r>
            <a:r>
              <a:rPr kumimoji="0" lang="ru-RU" sz="1400" b="0" i="0"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более трех лет;</a:t>
            </a:r>
            <a:endParaRPr kumimoji="0" lang="ru-RU" sz="1400" b="0"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450215" algn="just" defTabSz="914400" rtl="0" eaLnBrk="1" fontAlgn="auto" latinLnBrk="0" hangingPunct="1">
              <a:lnSpc>
                <a:spcPct val="100000"/>
              </a:lnSpc>
              <a:spcBef>
                <a:spcPts val="0"/>
              </a:spcBef>
              <a:spcAft>
                <a:spcPts val="0"/>
              </a:spcAft>
              <a:buClrTx/>
              <a:buSzTx/>
              <a:buFontTx/>
              <a:buNone/>
              <a:tabLst>
                <a:tab pos="810260" algn="l"/>
              </a:tabLst>
              <a:defRPr/>
            </a:pPr>
            <a:r>
              <a:rPr kumimoji="0" lang="ru-RU" sz="1400" b="0" i="0"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не является совместителем, </a:t>
            </a:r>
            <a:r>
              <a:rPr kumimoji="0" lang="ru-RU" sz="1400" b="0" i="0" u="none" strike="noStrike" kern="1200" cap="none" spc="0" normalizeH="0" baseline="0" noProof="0" dirty="0">
                <a:ln>
                  <a:noFill/>
                </a:ln>
                <a:solidFill>
                  <a:srgbClr val="1F497D">
                    <a:lumMod val="75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в том числе руководящим работником (не занимает должность учителя-предметника, совмещая ее с должностью заместителя руководителя образовательной организации либо </a:t>
            </a:r>
            <a:r>
              <a:rPr kumimoji="0" lang="ru-RU" sz="1400" b="0" i="0"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не занимает должность руководителя</a:t>
            </a:r>
            <a:r>
              <a:rPr kumimoji="0" lang="ru-RU" sz="1400" b="0" i="0" u="none" strike="noStrike" kern="1200" cap="none" spc="0" normalizeH="0" baseline="0" noProof="0" dirty="0">
                <a:ln>
                  <a:noFill/>
                </a:ln>
                <a:solidFill>
                  <a:srgbClr val="1F497D">
                    <a:lumMod val="75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 и заместителя руководителя образовательной организации, совмещая ее с должностью учителя-предметника);</a:t>
            </a:r>
            <a:endParaRPr kumimoji="0" lang="ru-RU" sz="1400" b="0" i="0" u="none" strike="noStrike" kern="1200" cap="none" spc="0" normalizeH="0" baseline="0" noProof="0" dirty="0">
              <a:ln>
                <a:noFill/>
              </a:ln>
              <a:solidFill>
                <a:srgbClr val="1F497D">
                  <a:lumMod val="75000"/>
                </a:srgbClr>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450215" algn="just" defTabSz="914400" rtl="0" eaLnBrk="1" fontAlgn="auto" latinLnBrk="0" hangingPunct="1">
              <a:lnSpc>
                <a:spcPct val="100000"/>
              </a:lnSpc>
              <a:spcBef>
                <a:spcPts val="0"/>
              </a:spcBef>
              <a:spcAft>
                <a:spcPts val="0"/>
              </a:spcAft>
              <a:buClrTx/>
              <a:buSzTx/>
              <a:buFontTx/>
              <a:buNone/>
              <a:tabLst>
                <a:tab pos="810260" algn="l"/>
              </a:tabLst>
              <a:defRPr/>
            </a:pPr>
            <a:r>
              <a:rPr kumimoji="0" lang="ru-RU" sz="1400" b="0" i="0"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не является победителем гранта</a:t>
            </a:r>
            <a:r>
              <a:rPr kumimoji="0" lang="ru-RU" sz="1400" b="0" i="0" u="none" strike="noStrike" kern="1200" cap="none" spc="0" normalizeH="0" baseline="0" noProof="0" dirty="0">
                <a:ln>
                  <a:noFill/>
                </a:ln>
                <a:solidFill>
                  <a:srgbClr val="1F497D">
                    <a:lumMod val="75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 «Поддержка профессионального роста учителей общеобразовательных организаций Республики Татарстан </a:t>
            </a:r>
            <a:r>
              <a:rPr kumimoji="0" lang="ru-RU" sz="1400" b="0" i="0"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предыдущего года</a:t>
            </a:r>
            <a:r>
              <a:rPr kumimoji="0" lang="ru-RU" sz="1400" b="0" i="0" u="none" strike="noStrike" kern="1200" cap="none" spc="0" normalizeH="0" baseline="0" noProof="0" dirty="0">
                <a:ln>
                  <a:noFill/>
                </a:ln>
                <a:solidFill>
                  <a:srgbClr val="1F497D">
                    <a:lumMod val="75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ru-RU" sz="1400" b="0" i="0" u="none" strike="noStrike" kern="1200" cap="none" spc="0" normalizeH="0" baseline="0" noProof="0" dirty="0">
              <a:ln>
                <a:noFill/>
              </a:ln>
              <a:solidFill>
                <a:srgbClr val="1F497D">
                  <a:lumMod val="75000"/>
                </a:srgbClr>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7187551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28384" y="37450"/>
            <a:ext cx="1038711" cy="431979"/>
          </a:xfrm>
          <a:prstGeom prst="rect">
            <a:avLst/>
          </a:prstGeom>
        </p:spPr>
      </p:pic>
      <p:sp>
        <p:nvSpPr>
          <p:cNvPr id="2" name="Номер слайда 1"/>
          <p:cNvSpPr>
            <a:spLocks noGrp="1"/>
          </p:cNvSpPr>
          <p:nvPr>
            <p:ph type="sldNum" sz="quarter" idx="12"/>
          </p:nvPr>
        </p:nvSpPr>
        <p:spPr>
          <a:xfrm>
            <a:off x="7046912" y="10563"/>
            <a:ext cx="2133600" cy="27384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ru-RU" sz="12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sp>
        <p:nvSpPr>
          <p:cNvPr id="4" name="Rectangle 1"/>
          <p:cNvSpPr>
            <a:spLocks noChangeArrowheads="1"/>
          </p:cNvSpPr>
          <p:nvPr/>
        </p:nvSpPr>
        <p:spPr bwMode="auto">
          <a:xfrm>
            <a:off x="683568" y="37450"/>
            <a:ext cx="7056784" cy="58477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900113" algn="l"/>
              </a:tabLst>
              <a:defRPr>
                <a:solidFill>
                  <a:schemeClr val="tx1"/>
                </a:solidFill>
                <a:latin typeface="Arial" panose="020B0604020202020204" pitchFamily="34" charset="0"/>
              </a:defRPr>
            </a:lvl1pPr>
            <a:lvl2pPr eaLnBrk="0" fontAlgn="base" hangingPunct="0">
              <a:spcBef>
                <a:spcPct val="0"/>
              </a:spcBef>
              <a:spcAft>
                <a:spcPct val="0"/>
              </a:spcAft>
              <a:tabLst>
                <a:tab pos="900113" algn="l"/>
              </a:tabLst>
              <a:defRPr>
                <a:solidFill>
                  <a:schemeClr val="tx1"/>
                </a:solidFill>
                <a:latin typeface="Arial" panose="020B0604020202020204" pitchFamily="34" charset="0"/>
              </a:defRPr>
            </a:lvl2pPr>
            <a:lvl3pPr eaLnBrk="0" fontAlgn="base" hangingPunct="0">
              <a:spcBef>
                <a:spcPct val="0"/>
              </a:spcBef>
              <a:spcAft>
                <a:spcPct val="0"/>
              </a:spcAft>
              <a:tabLst>
                <a:tab pos="900113" algn="l"/>
              </a:tabLst>
              <a:defRPr>
                <a:solidFill>
                  <a:schemeClr val="tx1"/>
                </a:solidFill>
                <a:latin typeface="Arial" panose="020B0604020202020204" pitchFamily="34" charset="0"/>
              </a:defRPr>
            </a:lvl3pPr>
            <a:lvl4pPr eaLnBrk="0" fontAlgn="base" hangingPunct="0">
              <a:spcBef>
                <a:spcPct val="0"/>
              </a:spcBef>
              <a:spcAft>
                <a:spcPct val="0"/>
              </a:spcAft>
              <a:tabLst>
                <a:tab pos="900113" algn="l"/>
              </a:tabLst>
              <a:defRPr>
                <a:solidFill>
                  <a:schemeClr val="tx1"/>
                </a:solidFill>
                <a:latin typeface="Arial" panose="020B0604020202020204" pitchFamily="34" charset="0"/>
              </a:defRPr>
            </a:lvl4pPr>
            <a:lvl5pPr eaLnBrk="0" fontAlgn="base" hangingPunct="0">
              <a:spcBef>
                <a:spcPct val="0"/>
              </a:spcBef>
              <a:spcAft>
                <a:spcPct val="0"/>
              </a:spcAft>
              <a:tabLst>
                <a:tab pos="900113" algn="l"/>
              </a:tabLst>
              <a:defRPr>
                <a:solidFill>
                  <a:schemeClr val="tx1"/>
                </a:solidFill>
                <a:latin typeface="Arial" panose="020B0604020202020204" pitchFamily="34" charset="0"/>
              </a:defRPr>
            </a:lvl5pPr>
            <a:lvl6pPr eaLnBrk="0" fontAlgn="base" hangingPunct="0">
              <a:spcBef>
                <a:spcPct val="0"/>
              </a:spcBef>
              <a:spcAft>
                <a:spcPct val="0"/>
              </a:spcAft>
              <a:tabLst>
                <a:tab pos="900113" algn="l"/>
              </a:tabLst>
              <a:defRPr>
                <a:solidFill>
                  <a:schemeClr val="tx1"/>
                </a:solidFill>
                <a:latin typeface="Arial" panose="020B0604020202020204" pitchFamily="34" charset="0"/>
              </a:defRPr>
            </a:lvl6pPr>
            <a:lvl7pPr eaLnBrk="0" fontAlgn="base" hangingPunct="0">
              <a:spcBef>
                <a:spcPct val="0"/>
              </a:spcBef>
              <a:spcAft>
                <a:spcPct val="0"/>
              </a:spcAft>
              <a:tabLst>
                <a:tab pos="900113" algn="l"/>
              </a:tabLst>
              <a:defRPr>
                <a:solidFill>
                  <a:schemeClr val="tx1"/>
                </a:solidFill>
                <a:latin typeface="Arial" panose="020B0604020202020204" pitchFamily="34" charset="0"/>
              </a:defRPr>
            </a:lvl7pPr>
            <a:lvl8pPr eaLnBrk="0" fontAlgn="base" hangingPunct="0">
              <a:spcBef>
                <a:spcPct val="0"/>
              </a:spcBef>
              <a:spcAft>
                <a:spcPct val="0"/>
              </a:spcAft>
              <a:tabLst>
                <a:tab pos="900113" algn="l"/>
              </a:tabLst>
              <a:defRPr>
                <a:solidFill>
                  <a:schemeClr val="tx1"/>
                </a:solidFill>
                <a:latin typeface="Arial" panose="020B0604020202020204" pitchFamily="34" charset="0"/>
              </a:defRPr>
            </a:lvl8pPr>
            <a:lvl9pPr eaLnBrk="0" fontAlgn="base" hangingPunct="0">
              <a:spcBef>
                <a:spcPct val="0"/>
              </a:spcBef>
              <a:spcAft>
                <a:spcPct val="0"/>
              </a:spcAft>
              <a:tabLst>
                <a:tab pos="900113"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00113" algn="l"/>
              </a:tabLst>
              <a:defRPr/>
            </a:pPr>
            <a:r>
              <a:rPr kumimoji="0" lang="ru-RU" altLang="ru-RU" sz="1600" b="1" i="0" u="none" strike="noStrike" kern="1200" cap="none" spc="0" normalizeH="0" baseline="0" noProof="0" dirty="0">
                <a:ln>
                  <a:solidFill>
                    <a:srgbClr val="C0504D">
                      <a:lumMod val="75000"/>
                    </a:srgbClr>
                  </a:solidFill>
                </a:ln>
                <a:solidFill>
                  <a:srgbClr val="FF0000"/>
                </a:solidFill>
                <a:effectLst/>
                <a:uLnTx/>
                <a:uFillTx/>
                <a:latin typeface="Garamond" pitchFamily="18" charset="0"/>
                <a:ea typeface="+mn-ea"/>
                <a:cs typeface="+mn-cs"/>
              </a:rPr>
              <a:t>Информационная карта соискателя гранта на примере номинации </a:t>
            </a:r>
            <a:r>
              <a:rPr kumimoji="0" lang="ru-RU" altLang="ru-RU" sz="1600" b="1" i="0" u="none" strike="noStrike" kern="1200" cap="none" spc="0" normalizeH="0" baseline="0" noProof="0" dirty="0" smtClean="0">
                <a:ln>
                  <a:solidFill>
                    <a:srgbClr val="C0504D">
                      <a:lumMod val="75000"/>
                    </a:srgbClr>
                  </a:solidFill>
                </a:ln>
                <a:solidFill>
                  <a:srgbClr val="FF0000"/>
                </a:solidFill>
                <a:effectLst/>
                <a:uLnTx/>
                <a:uFillTx/>
                <a:latin typeface="Garamond" pitchFamily="18" charset="0"/>
                <a:ea typeface="+mn-ea"/>
                <a:cs typeface="+mn-cs"/>
              </a:rPr>
              <a:t>«Учитель-наставник» (</a:t>
            </a:r>
            <a:r>
              <a:rPr kumimoji="0" lang="ru-RU" altLang="ru-RU" sz="1600" b="1" i="0" u="none" strike="noStrike" kern="1200" cap="none" spc="0" normalizeH="0" baseline="0" noProof="0" dirty="0">
                <a:ln>
                  <a:solidFill>
                    <a:srgbClr val="C0504D">
                      <a:lumMod val="75000"/>
                    </a:srgbClr>
                  </a:solidFill>
                </a:ln>
                <a:solidFill>
                  <a:srgbClr val="FF0000"/>
                </a:solidFill>
                <a:effectLst/>
                <a:uLnTx/>
                <a:uFillTx/>
                <a:latin typeface="Garamond" pitchFamily="18" charset="0"/>
                <a:ea typeface="+mn-ea"/>
                <a:cs typeface="+mn-cs"/>
              </a:rPr>
              <a:t>с данными за последние 3 года)</a:t>
            </a:r>
          </a:p>
        </p:txBody>
      </p:sp>
      <p:sp>
        <p:nvSpPr>
          <p:cNvPr id="5" name="Прямоугольник 4"/>
          <p:cNvSpPr/>
          <p:nvPr/>
        </p:nvSpPr>
        <p:spPr>
          <a:xfrm>
            <a:off x="755576" y="699542"/>
            <a:ext cx="7977589" cy="4154984"/>
          </a:xfrm>
          <a:prstGeom prst="rect">
            <a:avLst/>
          </a:prstGeom>
        </p:spPr>
        <p:txBody>
          <a:bodyPr wrap="square">
            <a:spAutoFit/>
          </a:bodyPr>
          <a:lstStyle/>
          <a:p>
            <a:pPr marL="0" marR="0" lvl="0" indent="360363" algn="just" defTabSz="914400" rtl="0" eaLnBrk="1" fontAlgn="auto" latinLnBrk="0" hangingPunct="1">
              <a:lnSpc>
                <a:spcPct val="100000"/>
              </a:lnSpc>
              <a:spcBef>
                <a:spcPts val="0"/>
              </a:spcBef>
              <a:spcAft>
                <a:spcPts val="0"/>
              </a:spcAft>
              <a:buClrTx/>
              <a:buSzTx/>
              <a:buFontTx/>
              <a:buNone/>
              <a:tabLst>
                <a:tab pos="450850" algn="l"/>
                <a:tab pos="541338" algn="l"/>
                <a:tab pos="714375" algn="l"/>
              </a:tabLst>
              <a:defRPr/>
            </a:pPr>
            <a:r>
              <a:rPr kumimoji="0" lang="ru-RU" sz="1200" b="0" i="0" u="none" strike="noStrike" kern="1200" cap="none" spc="0" normalizeH="0" baseline="0" noProof="0" dirty="0" smtClean="0">
                <a:ln>
                  <a:noFill/>
                </a:ln>
                <a:solidFill>
                  <a:srgbClr val="002060"/>
                </a:solidFill>
                <a:effectLst/>
                <a:uLnTx/>
                <a:uFillTx/>
                <a:latin typeface="Arial"/>
                <a:ea typeface="+mn-ea"/>
                <a:cs typeface="Times New Roman" pitchFamily="18" charset="0"/>
              </a:rPr>
              <a:t>1. Наличие </a:t>
            </a:r>
            <a:r>
              <a:rPr kumimoji="0" lang="ru-RU" sz="1200" b="0" i="0" u="none" strike="noStrike" kern="1200" cap="none" spc="0" normalizeH="0" baseline="0" noProof="0" dirty="0">
                <a:ln>
                  <a:noFill/>
                </a:ln>
                <a:solidFill>
                  <a:srgbClr val="002060"/>
                </a:solidFill>
                <a:effectLst/>
                <a:uLnTx/>
                <a:uFillTx/>
                <a:latin typeface="Arial"/>
                <a:ea typeface="+mn-ea"/>
                <a:cs typeface="Times New Roman" pitchFamily="18" charset="0"/>
              </a:rPr>
              <a:t>высшей квалификационных </a:t>
            </a:r>
            <a:r>
              <a:rPr kumimoji="0" lang="ru-RU" sz="1200" b="0" i="0" u="none" strike="noStrike" kern="1200" cap="none" spc="0" normalizeH="0" baseline="0" noProof="0" dirty="0" smtClean="0">
                <a:ln>
                  <a:noFill/>
                </a:ln>
                <a:solidFill>
                  <a:srgbClr val="002060"/>
                </a:solidFill>
                <a:effectLst/>
                <a:uLnTx/>
                <a:uFillTx/>
                <a:latin typeface="Arial"/>
                <a:ea typeface="+mn-ea"/>
                <a:cs typeface="Times New Roman" pitchFamily="18" charset="0"/>
              </a:rPr>
              <a:t>категорий - </a:t>
            </a:r>
            <a:r>
              <a:rPr kumimoji="0" lang="ru-RU" sz="1200" b="0" i="1" u="sng" strike="noStrike" kern="1200" cap="none" spc="0" normalizeH="0" baseline="0" noProof="0" dirty="0">
                <a:ln>
                  <a:noFill/>
                </a:ln>
                <a:solidFill>
                  <a:srgbClr val="002060"/>
                </a:solidFill>
                <a:effectLst/>
                <a:uLnTx/>
                <a:uFillTx/>
                <a:latin typeface="Arial"/>
                <a:ea typeface="+mn-ea"/>
                <a:cs typeface="Times New Roman" pitchFamily="18" charset="0"/>
              </a:rPr>
              <a:t>выписка из </a:t>
            </a:r>
            <a:r>
              <a:rPr kumimoji="0" lang="ru-RU" sz="1200" b="0" i="1" u="sng" strike="noStrike" kern="1200" cap="none" spc="0" normalizeH="0" baseline="0" noProof="0" dirty="0" smtClean="0">
                <a:ln>
                  <a:noFill/>
                </a:ln>
                <a:solidFill>
                  <a:srgbClr val="002060"/>
                </a:solidFill>
                <a:effectLst/>
                <a:uLnTx/>
                <a:uFillTx/>
                <a:latin typeface="Arial"/>
                <a:ea typeface="+mn-ea"/>
                <a:cs typeface="Times New Roman" pitchFamily="18" charset="0"/>
              </a:rPr>
              <a:t>приказа (прикладывается)</a:t>
            </a:r>
          </a:p>
          <a:p>
            <a:pPr marL="0" marR="0" lvl="0" indent="360363" algn="just" defTabSz="914400" rtl="0" eaLnBrk="1" fontAlgn="auto" latinLnBrk="0" hangingPunct="1">
              <a:lnSpc>
                <a:spcPct val="100000"/>
              </a:lnSpc>
              <a:spcBef>
                <a:spcPts val="0"/>
              </a:spcBef>
              <a:spcAft>
                <a:spcPts val="0"/>
              </a:spcAft>
              <a:buClrTx/>
              <a:buSzTx/>
              <a:buFontTx/>
              <a:buNone/>
              <a:tabLst>
                <a:tab pos="450850" algn="l"/>
                <a:tab pos="541338" algn="l"/>
                <a:tab pos="714375" algn="l"/>
              </a:tabLst>
              <a:defRPr/>
            </a:pPr>
            <a:r>
              <a:rPr kumimoji="0" lang="ru-RU" sz="1200" b="0" i="0" u="none" strike="noStrike" kern="1200" cap="none" spc="0" normalizeH="0" baseline="0" noProof="0" dirty="0" smtClean="0">
                <a:ln>
                  <a:noFill/>
                </a:ln>
                <a:solidFill>
                  <a:srgbClr val="002060"/>
                </a:solidFill>
                <a:effectLst/>
                <a:uLnTx/>
                <a:uFillTx/>
                <a:latin typeface="Arial"/>
                <a:ea typeface="+mn-ea"/>
                <a:cs typeface="Times New Roman" pitchFamily="18" charset="0"/>
              </a:rPr>
              <a:t>2. Наличие </a:t>
            </a:r>
            <a:r>
              <a:rPr kumimoji="0" lang="ru-RU" sz="1200" b="0" i="0" u="none" strike="noStrike" kern="1200" cap="none" spc="0" normalizeH="0" baseline="0" noProof="0" dirty="0">
                <a:ln>
                  <a:noFill/>
                </a:ln>
                <a:solidFill>
                  <a:srgbClr val="002060"/>
                </a:solidFill>
                <a:effectLst/>
                <a:uLnTx/>
                <a:uFillTx/>
                <a:latin typeface="Arial"/>
                <a:ea typeface="+mn-ea"/>
                <a:cs typeface="Times New Roman" pitchFamily="18" charset="0"/>
              </a:rPr>
              <a:t>обучающихся-победителей муниципального этапа республиканских и/или победителей или призеров всероссийских олимпиад в течение последних 3 лет (не менее одного обучающегося, являющегося победителем или призером 2 года подряд; либо не менее двух победителей или призеров – за один год) </a:t>
            </a:r>
            <a:r>
              <a:rPr kumimoji="0" lang="ru-RU" sz="1200" b="0" i="0" u="none" strike="noStrike" kern="1200" cap="none" spc="0" normalizeH="0" baseline="0" noProof="0" dirty="0" smtClean="0">
                <a:ln>
                  <a:noFill/>
                </a:ln>
                <a:solidFill>
                  <a:srgbClr val="002060"/>
                </a:solidFill>
                <a:effectLst/>
                <a:uLnTx/>
                <a:uFillTx/>
                <a:latin typeface="Arial"/>
                <a:ea typeface="+mn-ea"/>
                <a:cs typeface="Times New Roman" pitchFamily="18" charset="0"/>
              </a:rPr>
              <a:t>–        </a:t>
            </a:r>
            <a:r>
              <a:rPr kumimoji="0" lang="ru-RU" sz="1200" b="0" i="1" u="sng" strike="noStrike" kern="1200" cap="none" spc="0" normalizeH="0" baseline="0" noProof="0" dirty="0" smtClean="0">
                <a:ln>
                  <a:noFill/>
                </a:ln>
                <a:solidFill>
                  <a:srgbClr val="002060"/>
                </a:solidFill>
                <a:effectLst/>
                <a:uLnTx/>
                <a:uFillTx/>
                <a:latin typeface="Arial"/>
                <a:ea typeface="+mn-ea"/>
                <a:cs typeface="Times New Roman" pitchFamily="18" charset="0"/>
              </a:rPr>
              <a:t>2-3 диплома </a:t>
            </a:r>
            <a:r>
              <a:rPr kumimoji="0" lang="ru-RU" sz="1200" b="0" i="1" u="sng" strike="noStrike" kern="1200" cap="none" spc="0" normalizeH="0" baseline="0" noProof="0" dirty="0">
                <a:ln>
                  <a:noFill/>
                </a:ln>
                <a:solidFill>
                  <a:srgbClr val="002060"/>
                </a:solidFill>
                <a:effectLst/>
                <a:uLnTx/>
                <a:uFillTx/>
                <a:latin typeface="Arial"/>
                <a:ea typeface="+mn-ea"/>
                <a:cs typeface="Times New Roman" pitchFamily="18" charset="0"/>
              </a:rPr>
              <a:t>обучающихся, 1-2 дипломов учителей о наличии </a:t>
            </a:r>
            <a:r>
              <a:rPr kumimoji="0" lang="ru-RU" sz="1200" b="0" i="1" u="sng" strike="noStrike" kern="1200" cap="none" spc="0" normalizeH="0" baseline="0" noProof="0" dirty="0" smtClean="0">
                <a:ln>
                  <a:noFill/>
                </a:ln>
                <a:solidFill>
                  <a:srgbClr val="002060"/>
                </a:solidFill>
                <a:effectLst/>
                <a:uLnTx/>
                <a:uFillTx/>
                <a:latin typeface="Arial"/>
                <a:ea typeface="+mn-ea"/>
                <a:cs typeface="Times New Roman" pitchFamily="18" charset="0"/>
              </a:rPr>
              <a:t>обучающихся-победителей (прикладываются)</a:t>
            </a:r>
          </a:p>
          <a:p>
            <a:pPr marL="0" marR="0" lvl="0" indent="360363" algn="just" defTabSz="914400" rtl="0" eaLnBrk="1" fontAlgn="auto" latinLnBrk="0" hangingPunct="1">
              <a:lnSpc>
                <a:spcPct val="100000"/>
              </a:lnSpc>
              <a:spcBef>
                <a:spcPts val="0"/>
              </a:spcBef>
              <a:spcAft>
                <a:spcPts val="0"/>
              </a:spcAft>
              <a:buClrTx/>
              <a:buSzTx/>
              <a:buFontTx/>
              <a:buNone/>
              <a:tabLst>
                <a:tab pos="450850" algn="l"/>
                <a:tab pos="541338" algn="l"/>
                <a:tab pos="714375" algn="l"/>
              </a:tabLst>
              <a:defRPr/>
            </a:pPr>
            <a:r>
              <a:rPr kumimoji="0" lang="ru-RU" sz="1200" b="0" i="0" u="none" strike="noStrike" kern="1200" cap="none" spc="0" normalizeH="0" baseline="0" noProof="0" dirty="0" smtClean="0">
                <a:ln>
                  <a:noFill/>
                </a:ln>
                <a:solidFill>
                  <a:srgbClr val="002060"/>
                </a:solidFill>
                <a:effectLst/>
                <a:uLnTx/>
                <a:uFillTx/>
                <a:latin typeface="Arial"/>
                <a:ea typeface="+mn-ea"/>
                <a:cs typeface="Times New Roman" pitchFamily="18" charset="0"/>
              </a:rPr>
              <a:t>3. Наличие </a:t>
            </a:r>
            <a:r>
              <a:rPr kumimoji="0" lang="ru-RU" sz="1200" b="0" i="0" u="none" strike="noStrike" kern="1200" cap="none" spc="0" normalizeH="0" baseline="0" noProof="0" dirty="0">
                <a:ln>
                  <a:noFill/>
                </a:ln>
                <a:solidFill>
                  <a:srgbClr val="002060"/>
                </a:solidFill>
                <a:effectLst/>
                <a:uLnTx/>
                <a:uFillTx/>
                <a:latin typeface="Arial"/>
                <a:ea typeface="+mn-ea"/>
                <a:cs typeface="Times New Roman" pitchFamily="18" charset="0"/>
              </a:rPr>
              <a:t>документов о становлении учителем-победителем или призёром муниципального или республиканского этапов конкурсов профессионального мастерства в течение последних 3 </a:t>
            </a:r>
            <a:r>
              <a:rPr kumimoji="0" lang="ru-RU" sz="1200" b="0" i="0" u="none" strike="noStrike" kern="1200" cap="none" spc="0" normalizeH="0" baseline="0" noProof="0" dirty="0" smtClean="0">
                <a:ln>
                  <a:noFill/>
                </a:ln>
                <a:solidFill>
                  <a:srgbClr val="002060"/>
                </a:solidFill>
                <a:effectLst/>
                <a:uLnTx/>
                <a:uFillTx/>
                <a:latin typeface="Arial"/>
                <a:ea typeface="+mn-ea"/>
                <a:cs typeface="Times New Roman" pitchFamily="18" charset="0"/>
              </a:rPr>
              <a:t>лет – </a:t>
            </a:r>
            <a:r>
              <a:rPr kumimoji="0" lang="ru-RU" sz="1200" b="0" i="1" u="sng" strike="noStrike" kern="1200" cap="none" spc="0" normalizeH="0" baseline="0" noProof="0" dirty="0" smtClean="0">
                <a:ln>
                  <a:noFill/>
                </a:ln>
                <a:solidFill>
                  <a:srgbClr val="002060"/>
                </a:solidFill>
                <a:effectLst/>
                <a:uLnTx/>
                <a:uFillTx/>
                <a:latin typeface="Arial"/>
                <a:ea typeface="+mn-ea"/>
                <a:cs typeface="Times New Roman" pitchFamily="18" charset="0"/>
              </a:rPr>
              <a:t>документы (прикладываются)</a:t>
            </a:r>
          </a:p>
          <a:p>
            <a:pPr marL="0" marR="0" lvl="0" indent="360363" algn="just" defTabSz="914400" rtl="0" eaLnBrk="1" fontAlgn="auto" latinLnBrk="0" hangingPunct="1">
              <a:lnSpc>
                <a:spcPct val="100000"/>
              </a:lnSpc>
              <a:spcBef>
                <a:spcPts val="0"/>
              </a:spcBef>
              <a:spcAft>
                <a:spcPts val="0"/>
              </a:spcAft>
              <a:buClrTx/>
              <a:buSzTx/>
              <a:buFontTx/>
              <a:buNone/>
              <a:tabLst>
                <a:tab pos="450850" algn="l"/>
                <a:tab pos="541338" algn="l"/>
                <a:tab pos="714375" algn="l"/>
              </a:tabLst>
              <a:defRPr/>
            </a:pPr>
            <a:r>
              <a:rPr kumimoji="0" lang="ru-RU" sz="1200" b="0" i="0" u="none" strike="noStrike" kern="1200" cap="none" spc="0" normalizeH="0" baseline="0" noProof="0" dirty="0" smtClean="0">
                <a:ln>
                  <a:noFill/>
                </a:ln>
                <a:solidFill>
                  <a:srgbClr val="002060"/>
                </a:solidFill>
                <a:effectLst/>
                <a:uLnTx/>
                <a:uFillTx/>
                <a:latin typeface="Arial"/>
                <a:ea typeface="+mn-ea"/>
                <a:cs typeface="Times New Roman" pitchFamily="18" charset="0"/>
              </a:rPr>
              <a:t>4. Информация </a:t>
            </a:r>
            <a:r>
              <a:rPr kumimoji="0" lang="ru-RU" sz="1200" b="0" i="0" u="none" strike="noStrike" kern="1200" cap="none" spc="0" normalizeH="0" baseline="0" noProof="0" dirty="0">
                <a:ln>
                  <a:noFill/>
                </a:ln>
                <a:solidFill>
                  <a:srgbClr val="002060"/>
                </a:solidFill>
                <a:effectLst/>
                <a:uLnTx/>
                <a:uFillTx/>
                <a:latin typeface="Arial"/>
                <a:ea typeface="+mn-ea"/>
                <a:cs typeface="Times New Roman" pitchFamily="18" charset="0"/>
              </a:rPr>
              <a:t>об инновационном педагогическом опыте учителя на уровне Республики Татарстан или Российской Федерации (конференции, </a:t>
            </a:r>
            <a:r>
              <a:rPr kumimoji="0" lang="ru-RU" sz="1200" b="0" i="0" u="none" strike="noStrike" kern="1200" cap="none" spc="0" normalizeH="0" baseline="0" noProof="0" dirty="0" err="1">
                <a:ln>
                  <a:noFill/>
                </a:ln>
                <a:solidFill>
                  <a:srgbClr val="002060"/>
                </a:solidFill>
                <a:effectLst/>
                <a:uLnTx/>
                <a:uFillTx/>
                <a:latin typeface="Arial"/>
                <a:ea typeface="+mn-ea"/>
                <a:cs typeface="Times New Roman" pitchFamily="18" charset="0"/>
              </a:rPr>
              <a:t>методобъединения</a:t>
            </a:r>
            <a:r>
              <a:rPr kumimoji="0" lang="ru-RU" sz="1200" b="0" i="0" u="none" strike="noStrike" kern="1200" cap="none" spc="0" normalizeH="0" baseline="0" noProof="0" dirty="0">
                <a:ln>
                  <a:noFill/>
                </a:ln>
                <a:solidFill>
                  <a:srgbClr val="002060"/>
                </a:solidFill>
                <a:effectLst/>
                <a:uLnTx/>
                <a:uFillTx/>
                <a:latin typeface="Arial"/>
                <a:ea typeface="+mn-ea"/>
                <a:cs typeface="Times New Roman" pitchFamily="18" charset="0"/>
              </a:rPr>
              <a:t>, круглые столы, проблемные группы, сетевые сообщества и др.) в течение последних 3 </a:t>
            </a:r>
            <a:r>
              <a:rPr kumimoji="0" lang="ru-RU" sz="1200" b="0" i="0" u="none" strike="noStrike" kern="1200" cap="none" spc="0" normalizeH="0" baseline="0" noProof="0" dirty="0" smtClean="0">
                <a:ln>
                  <a:noFill/>
                </a:ln>
                <a:solidFill>
                  <a:srgbClr val="002060"/>
                </a:solidFill>
                <a:effectLst/>
                <a:uLnTx/>
                <a:uFillTx/>
                <a:latin typeface="Arial"/>
                <a:ea typeface="+mn-ea"/>
                <a:cs typeface="Times New Roman" pitchFamily="18" charset="0"/>
              </a:rPr>
              <a:t>лет – </a:t>
            </a:r>
            <a:r>
              <a:rPr kumimoji="0" lang="ru-RU" sz="1200" b="0" i="1" u="sng" strike="noStrike" kern="1200" cap="none" spc="0" normalizeH="0" baseline="0" noProof="0" dirty="0" smtClean="0">
                <a:ln>
                  <a:noFill/>
                </a:ln>
                <a:solidFill>
                  <a:srgbClr val="002060"/>
                </a:solidFill>
                <a:effectLst/>
                <a:uLnTx/>
                <a:uFillTx/>
                <a:latin typeface="Arial"/>
                <a:ea typeface="+mn-ea"/>
                <a:cs typeface="Times New Roman" pitchFamily="18" charset="0"/>
              </a:rPr>
              <a:t>рецензии </a:t>
            </a:r>
            <a:r>
              <a:rPr kumimoji="0" lang="ru-RU" sz="1200" b="0" i="1" u="sng" strike="noStrike" kern="1200" cap="none" spc="0" normalizeH="0" baseline="0" noProof="0" dirty="0">
                <a:ln>
                  <a:noFill/>
                </a:ln>
                <a:solidFill>
                  <a:srgbClr val="002060"/>
                </a:solidFill>
                <a:effectLst/>
                <a:uLnTx/>
                <a:uFillTx/>
                <a:latin typeface="Arial"/>
                <a:ea typeface="+mn-ea"/>
                <a:cs typeface="Times New Roman" pitchFamily="18" charset="0"/>
              </a:rPr>
              <a:t>на инновационный продукт (методические рекомендации, программы, </a:t>
            </a:r>
            <a:r>
              <a:rPr kumimoji="0" lang="ru-RU" sz="1200" b="0" i="1" u="sng" strike="noStrike" kern="1200" cap="none" spc="0" normalizeH="0" baseline="0" noProof="0" dirty="0" err="1">
                <a:ln>
                  <a:noFill/>
                </a:ln>
                <a:solidFill>
                  <a:srgbClr val="002060"/>
                </a:solidFill>
                <a:effectLst/>
                <a:uLnTx/>
                <a:uFillTx/>
                <a:latin typeface="Arial"/>
                <a:ea typeface="+mn-ea"/>
                <a:cs typeface="Times New Roman" pitchFamily="18" charset="0"/>
              </a:rPr>
              <a:t>КИМы</a:t>
            </a:r>
            <a:r>
              <a:rPr kumimoji="0" lang="ru-RU" sz="1200" b="0" i="1" u="sng" strike="noStrike" kern="1200" cap="none" spc="0" normalizeH="0" baseline="0" noProof="0" dirty="0">
                <a:ln>
                  <a:noFill/>
                </a:ln>
                <a:solidFill>
                  <a:srgbClr val="002060"/>
                </a:solidFill>
                <a:effectLst/>
                <a:uLnTx/>
                <a:uFillTx/>
                <a:latin typeface="Arial"/>
                <a:ea typeface="+mn-ea"/>
                <a:cs typeface="Times New Roman" pitchFamily="18" charset="0"/>
              </a:rPr>
              <a:t>, учебные пособия и т.д</a:t>
            </a:r>
            <a:r>
              <a:rPr kumimoji="0" lang="ru-RU" sz="1200" b="0" i="1" u="sng" strike="noStrike" kern="1200" cap="none" spc="0" normalizeH="0" baseline="0" noProof="0" dirty="0" smtClean="0">
                <a:ln>
                  <a:noFill/>
                </a:ln>
                <a:solidFill>
                  <a:srgbClr val="002060"/>
                </a:solidFill>
                <a:effectLst/>
                <a:uLnTx/>
                <a:uFillTx/>
                <a:latin typeface="Arial"/>
                <a:ea typeface="+mn-ea"/>
                <a:cs typeface="Times New Roman" pitchFamily="18" charset="0"/>
              </a:rPr>
              <a:t>.) (прикладываются)</a:t>
            </a:r>
          </a:p>
          <a:p>
            <a:pPr marL="0" marR="0" lvl="0" indent="360363" algn="just" defTabSz="914400" rtl="0" eaLnBrk="1" fontAlgn="auto" latinLnBrk="0" hangingPunct="1">
              <a:lnSpc>
                <a:spcPct val="100000"/>
              </a:lnSpc>
              <a:spcBef>
                <a:spcPts val="0"/>
              </a:spcBef>
              <a:spcAft>
                <a:spcPts val="0"/>
              </a:spcAft>
              <a:buClrTx/>
              <a:buSzTx/>
              <a:buFontTx/>
              <a:buNone/>
              <a:tabLst>
                <a:tab pos="450850" algn="l"/>
                <a:tab pos="541338" algn="l"/>
                <a:tab pos="714375" algn="l"/>
              </a:tabLst>
              <a:defRPr/>
            </a:pPr>
            <a:r>
              <a:rPr kumimoji="0" lang="ru-RU" sz="1200" b="0" i="0" u="none" strike="noStrike" kern="1200" cap="none" spc="0" normalizeH="0" baseline="0" noProof="0" dirty="0" smtClean="0">
                <a:ln>
                  <a:noFill/>
                </a:ln>
                <a:solidFill>
                  <a:srgbClr val="002060"/>
                </a:solidFill>
                <a:effectLst/>
                <a:uLnTx/>
                <a:uFillTx/>
                <a:latin typeface="Arial"/>
                <a:ea typeface="+mn-ea"/>
                <a:cs typeface="Times New Roman" pitchFamily="18" charset="0"/>
              </a:rPr>
              <a:t>5. Информация </a:t>
            </a:r>
            <a:r>
              <a:rPr kumimoji="0" lang="ru-RU" sz="1200" b="0" i="0" u="none" strike="noStrike" kern="1200" cap="none" spc="0" normalizeH="0" baseline="0" noProof="0" dirty="0">
                <a:ln>
                  <a:noFill/>
                </a:ln>
                <a:solidFill>
                  <a:srgbClr val="002060"/>
                </a:solidFill>
                <a:effectLst/>
                <a:uLnTx/>
                <a:uFillTx/>
                <a:latin typeface="Arial"/>
                <a:ea typeface="+mn-ea"/>
                <a:cs typeface="Times New Roman" pitchFamily="18" charset="0"/>
              </a:rPr>
              <a:t>о наличии опыта работы в педагогических проектах муниципального или республиканского уровней в течение последних 3 </a:t>
            </a:r>
            <a:r>
              <a:rPr kumimoji="0" lang="ru-RU" sz="1200" b="0" i="0" u="none" strike="noStrike" kern="1200" cap="none" spc="0" normalizeH="0" baseline="0" noProof="0" dirty="0" smtClean="0">
                <a:ln>
                  <a:noFill/>
                </a:ln>
                <a:solidFill>
                  <a:srgbClr val="002060"/>
                </a:solidFill>
                <a:effectLst/>
                <a:uLnTx/>
                <a:uFillTx/>
                <a:latin typeface="Arial"/>
                <a:ea typeface="+mn-ea"/>
                <a:cs typeface="Times New Roman" pitchFamily="18" charset="0"/>
              </a:rPr>
              <a:t>лет</a:t>
            </a:r>
          </a:p>
          <a:p>
            <a:pPr marL="0" marR="0" lvl="0" indent="360363" algn="just" defTabSz="914400" rtl="0" eaLnBrk="1" fontAlgn="auto" latinLnBrk="0" hangingPunct="1">
              <a:lnSpc>
                <a:spcPct val="100000"/>
              </a:lnSpc>
              <a:spcBef>
                <a:spcPts val="0"/>
              </a:spcBef>
              <a:spcAft>
                <a:spcPts val="0"/>
              </a:spcAft>
              <a:buClrTx/>
              <a:buSzTx/>
              <a:buFontTx/>
              <a:buNone/>
              <a:tabLst>
                <a:tab pos="450850" algn="l"/>
                <a:tab pos="541338" algn="l"/>
                <a:tab pos="714375" algn="l"/>
              </a:tabLst>
              <a:defRPr/>
            </a:pPr>
            <a:r>
              <a:rPr kumimoji="0" lang="ru-RU" sz="1200" b="0" i="0" u="none" strike="noStrike" kern="1200" cap="none" spc="0" normalizeH="0" baseline="0" noProof="0" dirty="0" smtClean="0">
                <a:ln>
                  <a:noFill/>
                </a:ln>
                <a:solidFill>
                  <a:srgbClr val="00B0F0"/>
                </a:solidFill>
                <a:effectLst/>
                <a:uLnTx/>
                <a:uFillTx/>
                <a:latin typeface="Arial"/>
                <a:ea typeface="+mn-ea"/>
                <a:cs typeface="Times New Roman" pitchFamily="18" charset="0"/>
              </a:rPr>
              <a:t>6.</a:t>
            </a:r>
            <a:r>
              <a:rPr kumimoji="0" lang="ru-RU" sz="1200" b="0" i="0" u="none" strike="noStrike" kern="1200" cap="none" spc="0" normalizeH="0" baseline="0" noProof="0" dirty="0" smtClean="0">
                <a:ln>
                  <a:noFill/>
                </a:ln>
                <a:solidFill>
                  <a:srgbClr val="002060"/>
                </a:solidFill>
                <a:effectLst/>
                <a:uLnTx/>
                <a:uFillTx/>
                <a:latin typeface="Arial"/>
                <a:ea typeface="+mn-ea"/>
                <a:cs typeface="Times New Roman" pitchFamily="18" charset="0"/>
              </a:rPr>
              <a:t> </a:t>
            </a:r>
            <a:r>
              <a:rPr kumimoji="0" lang="ru-RU" sz="1200" b="0" i="0" u="none" strike="noStrike" kern="1200" cap="none" spc="0" normalizeH="0" baseline="0" noProof="0" dirty="0" smtClean="0">
                <a:ln>
                  <a:noFill/>
                </a:ln>
                <a:solidFill>
                  <a:srgbClr val="00B0F0"/>
                </a:solidFill>
                <a:effectLst/>
                <a:uLnTx/>
                <a:uFillTx/>
                <a:latin typeface="Arial"/>
                <a:ea typeface="+mn-ea"/>
                <a:cs typeface="Times New Roman" pitchFamily="18" charset="0"/>
              </a:rPr>
              <a:t>Информация </a:t>
            </a:r>
            <a:r>
              <a:rPr kumimoji="0" lang="ru-RU" sz="1200" b="0" i="0" u="none" strike="noStrike" kern="1200" cap="none" spc="0" normalizeH="0" baseline="0" noProof="0" dirty="0">
                <a:ln>
                  <a:noFill/>
                </a:ln>
                <a:solidFill>
                  <a:srgbClr val="00B0F0"/>
                </a:solidFill>
                <a:effectLst/>
                <a:uLnTx/>
                <a:uFillTx/>
                <a:latin typeface="Arial"/>
                <a:ea typeface="+mn-ea"/>
                <a:cs typeface="Times New Roman" pitchFamily="18" charset="0"/>
              </a:rPr>
              <a:t>о наличии опыта работы руководителем РМО в течение последних 3 </a:t>
            </a:r>
            <a:r>
              <a:rPr kumimoji="0" lang="ru-RU" sz="1200" b="0" i="0" u="none" strike="noStrike" kern="1200" cap="none" spc="0" normalizeH="0" baseline="0" noProof="0" dirty="0" smtClean="0">
                <a:ln>
                  <a:noFill/>
                </a:ln>
                <a:solidFill>
                  <a:srgbClr val="00B0F0"/>
                </a:solidFill>
                <a:effectLst/>
                <a:uLnTx/>
                <a:uFillTx/>
                <a:latin typeface="Arial"/>
                <a:ea typeface="+mn-ea"/>
                <a:cs typeface="Times New Roman" pitchFamily="18" charset="0"/>
              </a:rPr>
              <a:t>лет – </a:t>
            </a:r>
            <a:r>
              <a:rPr kumimoji="0" lang="ru-RU" sz="1200" b="0" i="1" u="sng" strike="noStrike" kern="1200" cap="none" spc="0" normalizeH="0" baseline="0" noProof="0" dirty="0" smtClean="0">
                <a:ln>
                  <a:noFill/>
                </a:ln>
                <a:solidFill>
                  <a:srgbClr val="00B0F0"/>
                </a:solidFill>
                <a:effectLst/>
                <a:uLnTx/>
                <a:uFillTx/>
                <a:latin typeface="Arial"/>
                <a:ea typeface="+mn-ea"/>
                <a:cs typeface="Times New Roman" pitchFamily="18" charset="0"/>
              </a:rPr>
              <a:t>документы </a:t>
            </a:r>
            <a:r>
              <a:rPr kumimoji="0" lang="ru-RU" sz="1200" b="0" i="1" u="sng" strike="noStrike" kern="1200" cap="none" spc="0" normalizeH="0" baseline="0" noProof="0" dirty="0">
                <a:ln>
                  <a:noFill/>
                </a:ln>
                <a:solidFill>
                  <a:srgbClr val="00B0F0"/>
                </a:solidFill>
                <a:effectLst/>
                <a:uLnTx/>
                <a:uFillTx/>
                <a:latin typeface="Arial"/>
                <a:ea typeface="+mn-ea"/>
                <a:cs typeface="Times New Roman" pitchFamily="18" charset="0"/>
              </a:rPr>
              <a:t>о работе руководителем </a:t>
            </a:r>
            <a:r>
              <a:rPr kumimoji="0" lang="ru-RU" sz="1200" b="0" i="1" u="sng" strike="noStrike" kern="1200" cap="none" spc="0" normalizeH="0" baseline="0" noProof="0" dirty="0" smtClean="0">
                <a:ln>
                  <a:noFill/>
                </a:ln>
                <a:solidFill>
                  <a:srgbClr val="00B0F0"/>
                </a:solidFill>
                <a:effectLst/>
                <a:uLnTx/>
                <a:uFillTx/>
                <a:latin typeface="Arial"/>
                <a:ea typeface="+mn-ea"/>
                <a:cs typeface="Times New Roman" pitchFamily="18" charset="0"/>
              </a:rPr>
              <a:t>РМО (прикладываются)</a:t>
            </a:r>
          </a:p>
          <a:p>
            <a:pPr marL="0" marR="0" lvl="0" indent="360363" algn="just" defTabSz="914400" rtl="0" eaLnBrk="1" fontAlgn="auto" latinLnBrk="0" hangingPunct="1">
              <a:lnSpc>
                <a:spcPct val="100000"/>
              </a:lnSpc>
              <a:spcBef>
                <a:spcPts val="0"/>
              </a:spcBef>
              <a:spcAft>
                <a:spcPts val="0"/>
              </a:spcAft>
              <a:buClrTx/>
              <a:buSzTx/>
              <a:buFontTx/>
              <a:buNone/>
              <a:tabLst>
                <a:tab pos="450850" algn="l"/>
                <a:tab pos="541338" algn="l"/>
                <a:tab pos="714375" algn="l"/>
              </a:tabLst>
              <a:defRPr/>
            </a:pPr>
            <a:r>
              <a:rPr kumimoji="0" lang="ru-RU" sz="1200" b="0" i="0" u="none" strike="noStrike" kern="1200" cap="none" spc="0" normalizeH="0" baseline="0" noProof="0" dirty="0" smtClean="0">
                <a:ln>
                  <a:noFill/>
                </a:ln>
                <a:solidFill>
                  <a:srgbClr val="00B0F0"/>
                </a:solidFill>
                <a:effectLst/>
                <a:uLnTx/>
                <a:uFillTx/>
                <a:latin typeface="Arial"/>
                <a:ea typeface="+mn-ea"/>
                <a:cs typeface="Times New Roman" pitchFamily="18" charset="0"/>
              </a:rPr>
              <a:t>7. Информация </a:t>
            </a:r>
            <a:r>
              <a:rPr kumimoji="0" lang="ru-RU" sz="1200" b="0" i="0" u="none" strike="noStrike" kern="1200" cap="none" spc="0" normalizeH="0" baseline="0" noProof="0" dirty="0">
                <a:ln>
                  <a:noFill/>
                </a:ln>
                <a:solidFill>
                  <a:srgbClr val="00B0F0"/>
                </a:solidFill>
                <a:effectLst/>
                <a:uLnTx/>
                <a:uFillTx/>
                <a:latin typeface="Arial"/>
                <a:ea typeface="+mn-ea"/>
                <a:cs typeface="Times New Roman" pitchFamily="18" charset="0"/>
              </a:rPr>
              <a:t>об отсутствии обучающихся, с неудовлетворительными результатами по итогам ЕГЭ и не получивших аттестат об основном общем образовании по итогам ОГЭ (по причине неуспеваемости по обозначенному предмету), имеющих неудовлетворительные результаты по итогам всероссийских проверочных работ за последние три </a:t>
            </a:r>
            <a:r>
              <a:rPr kumimoji="0" lang="ru-RU" sz="1200" b="0" i="0" u="none" strike="noStrike" kern="1200" cap="none" spc="0" normalizeH="0" baseline="0" noProof="0" dirty="0" smtClean="0">
                <a:ln>
                  <a:noFill/>
                </a:ln>
                <a:solidFill>
                  <a:srgbClr val="00B0F0"/>
                </a:solidFill>
                <a:effectLst/>
                <a:uLnTx/>
                <a:uFillTx/>
                <a:latin typeface="Arial"/>
                <a:ea typeface="+mn-ea"/>
                <a:cs typeface="Times New Roman" pitchFamily="18" charset="0"/>
              </a:rPr>
              <a:t>года – </a:t>
            </a:r>
            <a:r>
              <a:rPr kumimoji="0" lang="ru-RU" sz="1200" b="0" i="1" u="sng" strike="noStrike" kern="1200" cap="none" spc="0" normalizeH="0" baseline="0" noProof="0" dirty="0" smtClean="0">
                <a:ln>
                  <a:noFill/>
                </a:ln>
                <a:solidFill>
                  <a:srgbClr val="00B0F0"/>
                </a:solidFill>
                <a:effectLst/>
                <a:uLnTx/>
                <a:uFillTx/>
                <a:latin typeface="Arial"/>
                <a:ea typeface="+mn-ea"/>
                <a:cs typeface="Times New Roman" pitchFamily="18" charset="0"/>
              </a:rPr>
              <a:t>справка </a:t>
            </a:r>
            <a:r>
              <a:rPr kumimoji="0" lang="ru-RU" sz="1200" b="0" i="1" u="sng" strike="noStrike" kern="1200" cap="none" spc="0" normalizeH="0" baseline="0" noProof="0" dirty="0">
                <a:ln>
                  <a:noFill/>
                </a:ln>
                <a:solidFill>
                  <a:srgbClr val="00B0F0"/>
                </a:solidFill>
                <a:effectLst/>
                <a:uLnTx/>
                <a:uFillTx/>
                <a:latin typeface="Arial"/>
                <a:ea typeface="+mn-ea"/>
                <a:cs typeface="Times New Roman" pitchFamily="18" charset="0"/>
              </a:rPr>
              <a:t>работодателя, согласованная с учредителем, </a:t>
            </a:r>
            <a:r>
              <a:rPr kumimoji="0" lang="ru-RU" sz="1200" b="0" i="1" u="sng" strike="noStrike" kern="1200" cap="none" spc="0" normalizeH="0" baseline="0" noProof="0" dirty="0" smtClean="0">
                <a:ln>
                  <a:noFill/>
                </a:ln>
                <a:solidFill>
                  <a:srgbClr val="00B0F0"/>
                </a:solidFill>
                <a:effectLst/>
                <a:uLnTx/>
                <a:uFillTx/>
                <a:latin typeface="Arial"/>
                <a:ea typeface="+mn-ea"/>
                <a:cs typeface="Times New Roman" pitchFamily="18" charset="0"/>
              </a:rPr>
              <a:t>(прикладывается)    </a:t>
            </a:r>
            <a:endParaRPr kumimoji="0" lang="ru-RU" sz="1200" b="0" i="1" u="sng" strike="noStrike" kern="1200" cap="none" spc="0" normalizeH="0" baseline="0" noProof="0" dirty="0">
              <a:ln>
                <a:noFill/>
              </a:ln>
              <a:solidFill>
                <a:srgbClr val="00B0F0"/>
              </a:solidFill>
              <a:effectLst/>
              <a:uLnTx/>
              <a:uFillTx/>
              <a:latin typeface="Arial"/>
              <a:ea typeface="+mn-ea"/>
              <a:cs typeface="Times New Roman" pitchFamily="18" charset="0"/>
            </a:endParaRPr>
          </a:p>
        </p:txBody>
      </p:sp>
    </p:spTree>
    <p:extLst>
      <p:ext uri="{BB962C8B-B14F-4D97-AF65-F5344CB8AC3E}">
        <p14:creationId xmlns:p14="http://schemas.microsoft.com/office/powerpoint/2010/main" val="3567641364"/>
      </p:ext>
    </p:extLst>
  </p:cSld>
  <p:clrMapOvr>
    <a:masterClrMapping/>
  </p:clrMapOvr>
  <p:transition spd="slow">
    <p:wip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12915" y="195555"/>
            <a:ext cx="1038711" cy="575995"/>
          </a:xfrm>
          <a:prstGeom prst="rect">
            <a:avLst/>
          </a:prstGeom>
        </p:spPr>
      </p:pic>
      <p:sp>
        <p:nvSpPr>
          <p:cNvPr id="2" name="Номер слайда 1"/>
          <p:cNvSpPr>
            <a:spLocks noGrp="1"/>
          </p:cNvSpPr>
          <p:nvPr>
            <p:ph type="sldNum" sz="quarter" idx="12"/>
          </p:nvPr>
        </p:nvSpPr>
        <p:spPr>
          <a:xfrm>
            <a:off x="7046912" y="10563"/>
            <a:ext cx="2133600" cy="27384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ru-RU" sz="12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sp>
        <p:nvSpPr>
          <p:cNvPr id="3" name="Прямоугольник 2"/>
          <p:cNvSpPr/>
          <p:nvPr/>
        </p:nvSpPr>
        <p:spPr>
          <a:xfrm>
            <a:off x="5004048" y="771550"/>
            <a:ext cx="3672408" cy="2836482"/>
          </a:xfrm>
          <a:prstGeom prst="rect">
            <a:avLst/>
          </a:prstGeom>
        </p:spPr>
        <p:txBody>
          <a:bodyPr wrap="square">
            <a:spAutoFit/>
          </a:bodyPr>
          <a:lstStyle/>
          <a:p>
            <a:pPr marL="0" marR="0" lvl="0" indent="0" algn="just" defTabSz="914400" rtl="0" eaLnBrk="1" fontAlgn="auto" latinLnBrk="0" hangingPunct="1">
              <a:lnSpc>
                <a:spcPct val="107000"/>
              </a:lnSpc>
              <a:spcBef>
                <a:spcPts val="0"/>
              </a:spcBef>
              <a:spcAft>
                <a:spcPts val="0"/>
              </a:spcAft>
              <a:buClrTx/>
              <a:buSzTx/>
              <a:buFontTx/>
              <a:buNone/>
              <a:tabLst>
                <a:tab pos="810260" algn="l"/>
              </a:tabLst>
              <a:defRPr/>
            </a:pPr>
            <a:r>
              <a:rPr kumimoji="0" lang="ru-RU" sz="1400" b="1" i="0" u="none" strike="noStrike" kern="1200" cap="none" spc="0" normalizeH="0" baseline="0" noProof="0" dirty="0">
                <a:ln>
                  <a:noFill/>
                </a:ln>
                <a:solidFill>
                  <a:srgbClr val="002060"/>
                </a:solidFill>
                <a:effectLst/>
                <a:uLnTx/>
                <a:uFillTx/>
                <a:latin typeface="Arial"/>
                <a:ea typeface="+mn-ea"/>
                <a:cs typeface="Times New Roman" pitchFamily="18" charset="0"/>
              </a:rPr>
              <a:t>«Учитель-мастер</a:t>
            </a:r>
            <a:r>
              <a:rPr kumimoji="0" lang="ru-RU" sz="1400" b="1" i="0" u="none" strike="noStrike" kern="1200" cap="none" spc="0" normalizeH="0" baseline="0" noProof="0" dirty="0" smtClean="0">
                <a:ln>
                  <a:noFill/>
                </a:ln>
                <a:solidFill>
                  <a:srgbClr val="002060"/>
                </a:solidFill>
                <a:effectLst/>
                <a:uLnTx/>
                <a:uFillTx/>
                <a:latin typeface="Arial"/>
                <a:ea typeface="+mn-ea"/>
                <a:cs typeface="Times New Roman" pitchFamily="18" charset="0"/>
              </a:rPr>
              <a:t>»:</a:t>
            </a:r>
          </a:p>
          <a:p>
            <a:pPr marL="0" marR="0" lvl="0" indent="450215" algn="just" defTabSz="914400" rtl="0" eaLnBrk="1" fontAlgn="auto" latinLnBrk="0" hangingPunct="1">
              <a:lnSpc>
                <a:spcPct val="107000"/>
              </a:lnSpc>
              <a:spcBef>
                <a:spcPts val="0"/>
              </a:spcBef>
              <a:spcAft>
                <a:spcPts val="0"/>
              </a:spcAft>
              <a:buClrTx/>
              <a:buSzTx/>
              <a:buFontTx/>
              <a:buNone/>
              <a:tabLst>
                <a:tab pos="810260" algn="l"/>
              </a:tabLst>
              <a:defRPr/>
            </a:pPr>
            <a:endParaRPr kumimoji="0" lang="ru-RU" sz="1200" b="0" i="0" u="none" strike="noStrike" kern="1200" cap="none" spc="0" normalizeH="0" baseline="0" noProof="0" dirty="0">
              <a:ln>
                <a:noFill/>
              </a:ln>
              <a:solidFill>
                <a:srgbClr val="002060"/>
              </a:solidFill>
              <a:effectLst/>
              <a:uLnTx/>
              <a:uFillTx/>
              <a:latin typeface="Arial"/>
              <a:ea typeface="+mn-ea"/>
              <a:cs typeface="Times New Roman" pitchFamily="18" charset="0"/>
            </a:endParaRPr>
          </a:p>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tab pos="810260" algn="l"/>
              </a:tabLst>
              <a:defRPr/>
            </a:pPr>
            <a:r>
              <a:rPr kumimoji="0" lang="ru-RU" sz="1400" b="0" i="0" u="none" strike="noStrike" kern="1200" cap="none" spc="0" normalizeH="0" baseline="0" noProof="0" dirty="0">
                <a:ln>
                  <a:noFill/>
                </a:ln>
                <a:solidFill>
                  <a:srgbClr val="002060"/>
                </a:solidFill>
                <a:effectLst/>
                <a:uLnTx/>
                <a:uFillTx/>
                <a:latin typeface="Arial"/>
                <a:ea typeface="+mn-ea"/>
                <a:cs typeface="Times New Roman" pitchFamily="18" charset="0"/>
              </a:rPr>
              <a:t>Описание проекта, направленного на повышение профессионального роста </a:t>
            </a:r>
            <a:r>
              <a:rPr kumimoji="0" lang="ru-RU" sz="1400" b="1" i="0" u="none" strike="noStrike" kern="1200" cap="none" spc="0" normalizeH="0" baseline="0" noProof="0" dirty="0">
                <a:ln>
                  <a:noFill/>
                </a:ln>
                <a:solidFill>
                  <a:srgbClr val="002060"/>
                </a:solidFill>
                <a:effectLst/>
                <a:uLnTx/>
                <a:uFillTx/>
                <a:latin typeface="Arial"/>
                <a:ea typeface="+mn-ea"/>
                <a:cs typeface="Times New Roman" pitchFamily="18" charset="0"/>
              </a:rPr>
              <a:t>молодых учителей </a:t>
            </a:r>
            <a:r>
              <a:rPr kumimoji="0" lang="ru-RU" sz="1400" b="0" i="0" u="none" strike="noStrike" kern="1200" cap="none" spc="0" normalizeH="0" baseline="0" noProof="0" dirty="0">
                <a:ln>
                  <a:noFill/>
                </a:ln>
                <a:solidFill>
                  <a:srgbClr val="002060"/>
                </a:solidFill>
                <a:effectLst/>
                <a:uLnTx/>
                <a:uFillTx/>
                <a:latin typeface="Arial"/>
                <a:ea typeface="+mn-ea"/>
                <a:cs typeface="Times New Roman" pitchFamily="18" charset="0"/>
              </a:rPr>
              <a:t>(от года до пяти лет) в муниципальном районе, исходя из профессиональных затруднений у педагогов (в преподаваемой области) в соответствии с профессиональным стандартом, с обязательным отражением критериев эффективности полученного </a:t>
            </a:r>
            <a:r>
              <a:rPr kumimoji="0" lang="ru-RU" sz="1400" b="0" i="0" u="none" strike="noStrike" kern="1200" cap="none" spc="0" normalizeH="0" baseline="0" noProof="0" dirty="0" smtClean="0">
                <a:ln>
                  <a:noFill/>
                </a:ln>
                <a:solidFill>
                  <a:srgbClr val="002060"/>
                </a:solidFill>
                <a:effectLst/>
                <a:uLnTx/>
                <a:uFillTx/>
                <a:latin typeface="Arial"/>
                <a:ea typeface="+mn-ea"/>
                <a:cs typeface="Times New Roman" pitchFamily="18" charset="0"/>
              </a:rPr>
              <a:t>результата</a:t>
            </a:r>
            <a:endParaRPr kumimoji="0" lang="ru-RU" sz="1400" b="0" i="0" u="none" strike="noStrike" kern="1200" cap="none" spc="0" normalizeH="0" baseline="0" noProof="0" dirty="0">
              <a:ln>
                <a:noFill/>
              </a:ln>
              <a:solidFill>
                <a:srgbClr val="002060"/>
              </a:solidFill>
              <a:effectLst/>
              <a:uLnTx/>
              <a:uFillTx/>
              <a:latin typeface="Arial"/>
              <a:ea typeface="+mn-ea"/>
              <a:cs typeface="Times New Roman"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tab pos="810260" algn="l"/>
              </a:tabLst>
              <a:defRPr/>
            </a:pPr>
            <a:endParaRPr kumimoji="0" lang="ru-RU" sz="1050" b="0" i="0" u="none" strike="noStrike" kern="1200" cap="none" spc="0" normalizeH="0" baseline="0" noProof="0" dirty="0">
              <a:ln>
                <a:noFill/>
              </a:ln>
              <a:solidFill>
                <a:srgbClr val="002060"/>
              </a:solidFill>
              <a:effectLst/>
              <a:uLnTx/>
              <a:uFillTx/>
              <a:latin typeface="Arial"/>
              <a:ea typeface="+mn-ea"/>
              <a:cs typeface="Times New Roman" pitchFamily="18" charset="0"/>
            </a:endParaRPr>
          </a:p>
        </p:txBody>
      </p:sp>
      <p:sp>
        <p:nvSpPr>
          <p:cNvPr id="5" name="Прямоугольник 4"/>
          <p:cNvSpPr/>
          <p:nvPr/>
        </p:nvSpPr>
        <p:spPr>
          <a:xfrm>
            <a:off x="971600" y="732051"/>
            <a:ext cx="3600400" cy="2890343"/>
          </a:xfrm>
          <a:prstGeom prst="rect">
            <a:avLst/>
          </a:prstGeom>
        </p:spPr>
        <p:txBody>
          <a:bodyPr wrap="square">
            <a:spAutoFit/>
          </a:bodyPr>
          <a:lstStyle/>
          <a:p>
            <a:pPr marL="0" marR="0" lvl="0" indent="0" algn="just" defTabSz="914400" rtl="0" eaLnBrk="1" fontAlgn="auto" latinLnBrk="0" hangingPunct="1">
              <a:lnSpc>
                <a:spcPct val="107000"/>
              </a:lnSpc>
              <a:spcBef>
                <a:spcPts val="0"/>
              </a:spcBef>
              <a:spcAft>
                <a:spcPts val="0"/>
              </a:spcAft>
              <a:buClrTx/>
              <a:buSzTx/>
              <a:buFontTx/>
              <a:buNone/>
              <a:tabLst>
                <a:tab pos="810260" algn="l"/>
              </a:tabLst>
              <a:defRPr/>
            </a:pPr>
            <a:r>
              <a:rPr kumimoji="0" lang="ru-RU" sz="1400" b="1" i="0" u="none" strike="noStrike" kern="1200" cap="none" spc="0" normalizeH="0" baseline="0" noProof="0" dirty="0">
                <a:ln>
                  <a:noFill/>
                </a:ln>
                <a:solidFill>
                  <a:srgbClr val="002060"/>
                </a:solidFill>
                <a:effectLst/>
                <a:uLnTx/>
                <a:uFillTx/>
                <a:latin typeface="Arial"/>
                <a:ea typeface="+mn-ea"/>
                <a:cs typeface="Times New Roman" pitchFamily="18" charset="0"/>
              </a:rPr>
              <a:t>«Старший учитель</a:t>
            </a:r>
            <a:r>
              <a:rPr kumimoji="0" lang="ru-RU" sz="1400" b="1" i="0" u="none" strike="noStrike" kern="1200" cap="none" spc="0" normalizeH="0" baseline="0" noProof="0" dirty="0" smtClean="0">
                <a:ln>
                  <a:noFill/>
                </a:ln>
                <a:solidFill>
                  <a:srgbClr val="002060"/>
                </a:solidFill>
                <a:effectLst/>
                <a:uLnTx/>
                <a:uFillTx/>
                <a:latin typeface="Arial"/>
                <a:ea typeface="+mn-ea"/>
                <a:cs typeface="Times New Roman" pitchFamily="18" charset="0"/>
              </a:rPr>
              <a:t>»:</a:t>
            </a:r>
          </a:p>
          <a:p>
            <a:pPr marL="0" marR="0" lvl="0" indent="450215" algn="just" defTabSz="914400" rtl="0" eaLnBrk="1" fontAlgn="auto" latinLnBrk="0" hangingPunct="1">
              <a:lnSpc>
                <a:spcPct val="107000"/>
              </a:lnSpc>
              <a:spcBef>
                <a:spcPts val="0"/>
              </a:spcBef>
              <a:spcAft>
                <a:spcPts val="0"/>
              </a:spcAft>
              <a:buClrTx/>
              <a:buSzTx/>
              <a:buFontTx/>
              <a:buNone/>
              <a:tabLst>
                <a:tab pos="810260" algn="l"/>
              </a:tabLst>
              <a:defRPr/>
            </a:pPr>
            <a:endParaRPr kumimoji="0" lang="ru-RU" sz="1200" b="1" i="0" u="none" strike="noStrike" kern="1200" cap="none" spc="0" normalizeH="0" baseline="0" noProof="0" dirty="0">
              <a:ln>
                <a:noFill/>
              </a:ln>
              <a:solidFill>
                <a:srgbClr val="002060"/>
              </a:solidFill>
              <a:effectLst/>
              <a:uLnTx/>
              <a:uFillTx/>
              <a:latin typeface="Arial"/>
              <a:ea typeface="+mn-ea"/>
              <a:cs typeface="Times New Roman" pitchFamily="18" charset="0"/>
            </a:endParaRPr>
          </a:p>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tab pos="810260" algn="l"/>
              </a:tabLst>
              <a:defRPr/>
            </a:pPr>
            <a:r>
              <a:rPr kumimoji="0" lang="ru-RU" sz="1400" b="0" i="0" u="none" strike="noStrike" kern="1200" cap="none" spc="0" normalizeH="0" baseline="0" noProof="0" dirty="0">
                <a:ln>
                  <a:noFill/>
                </a:ln>
                <a:solidFill>
                  <a:srgbClr val="002060"/>
                </a:solidFill>
                <a:effectLst/>
                <a:uLnTx/>
                <a:uFillTx/>
                <a:latin typeface="Arial"/>
                <a:ea typeface="+mn-ea"/>
                <a:cs typeface="Times New Roman" pitchFamily="18" charset="0"/>
              </a:rPr>
              <a:t>Проект должен быть направлен на организацию </a:t>
            </a:r>
            <a:r>
              <a:rPr kumimoji="0" lang="ru-RU" sz="1400" b="1" i="0" u="none" strike="noStrike" kern="1200" cap="none" spc="0" normalizeH="0" baseline="0" noProof="0" dirty="0">
                <a:ln>
                  <a:noFill/>
                </a:ln>
                <a:solidFill>
                  <a:srgbClr val="002060"/>
                </a:solidFill>
                <a:effectLst/>
                <a:uLnTx/>
                <a:uFillTx/>
                <a:latin typeface="Arial"/>
                <a:ea typeface="+mn-ea"/>
                <a:cs typeface="Times New Roman" pitchFamily="18" charset="0"/>
              </a:rPr>
              <a:t>сетевого сообщества </a:t>
            </a:r>
            <a:r>
              <a:rPr kumimoji="0" lang="ru-RU" sz="1400" b="0" i="0" u="none" strike="noStrike" kern="1200" cap="none" spc="0" normalizeH="0" baseline="0" noProof="0" dirty="0">
                <a:ln>
                  <a:noFill/>
                </a:ln>
                <a:solidFill>
                  <a:srgbClr val="002060"/>
                </a:solidFill>
                <a:effectLst/>
                <a:uLnTx/>
                <a:uFillTx/>
                <a:latin typeface="Arial"/>
                <a:ea typeface="+mn-ea"/>
                <a:cs typeface="Times New Roman" pitchFamily="18" charset="0"/>
              </a:rPr>
              <a:t>учителей по актуальной теме предмета в муниципальном районе, предполагающее взаимодействие субъектов (педагогов) в процессе решения конкретных профессиональных задач, в котором необходимо отразить критерии эффективности полученного </a:t>
            </a:r>
            <a:r>
              <a:rPr kumimoji="0" lang="ru-RU" sz="1400" b="0" i="0" u="none" strike="noStrike" kern="1200" cap="none" spc="0" normalizeH="0" baseline="0" noProof="0" dirty="0" smtClean="0">
                <a:ln>
                  <a:noFill/>
                </a:ln>
                <a:solidFill>
                  <a:srgbClr val="002060"/>
                </a:solidFill>
                <a:effectLst/>
                <a:uLnTx/>
                <a:uFillTx/>
                <a:latin typeface="Arial"/>
                <a:ea typeface="+mn-ea"/>
                <a:cs typeface="Times New Roman" pitchFamily="18" charset="0"/>
              </a:rPr>
              <a:t>результата</a:t>
            </a:r>
          </a:p>
        </p:txBody>
      </p:sp>
      <p:sp>
        <p:nvSpPr>
          <p:cNvPr id="7" name="Прямоугольник 6"/>
          <p:cNvSpPr/>
          <p:nvPr/>
        </p:nvSpPr>
        <p:spPr>
          <a:xfrm>
            <a:off x="3360886" y="114220"/>
            <a:ext cx="249619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smtClean="0">
                <a:ln>
                  <a:solidFill>
                    <a:srgbClr val="C0504D">
                      <a:lumMod val="75000"/>
                    </a:srgbClr>
                  </a:solidFill>
                </a:ln>
                <a:solidFill>
                  <a:srgbClr val="FF0000"/>
                </a:solidFill>
                <a:effectLst/>
                <a:uLnTx/>
                <a:uFillTx/>
                <a:latin typeface="Garamond" pitchFamily="18" charset="0"/>
                <a:ea typeface="+mn-ea"/>
                <a:cs typeface="+mn-cs"/>
              </a:rPr>
              <a:t>Требования к проекту</a:t>
            </a:r>
            <a:endParaRPr kumimoji="0" lang="ru-RU" sz="1800" b="1" i="0" u="none" strike="noStrike" kern="1200" cap="none" spc="0" normalizeH="0" baseline="0" noProof="0" dirty="0">
              <a:ln>
                <a:noFill/>
              </a:ln>
              <a:solidFill>
                <a:prstClr val="black"/>
              </a:solidFill>
              <a:effectLst/>
              <a:uLnTx/>
              <a:uFillTx/>
              <a:latin typeface="Arial"/>
              <a:ea typeface="+mn-ea"/>
              <a:cs typeface="+mn-cs"/>
            </a:endParaRPr>
          </a:p>
        </p:txBody>
      </p:sp>
      <p:sp>
        <p:nvSpPr>
          <p:cNvPr id="4" name="Прямоугольник 3"/>
          <p:cNvSpPr/>
          <p:nvPr/>
        </p:nvSpPr>
        <p:spPr>
          <a:xfrm>
            <a:off x="1115616" y="3772009"/>
            <a:ext cx="7200800" cy="646331"/>
          </a:xfrm>
          <a:prstGeom prst="rect">
            <a:avLst/>
          </a:prstGeom>
        </p:spPr>
        <p:txBody>
          <a:bodyPr wrap="square">
            <a:spAutoFit/>
          </a:bodyPr>
          <a:lstStyle/>
          <a:p>
            <a:pPr lvl="0" indent="9525" algn="just">
              <a:tabLst>
                <a:tab pos="810260" algn="l"/>
              </a:tabLst>
              <a:defRPr/>
            </a:pPr>
            <a:r>
              <a:rPr lang="ru-RU" i="1" dirty="0">
                <a:solidFill>
                  <a:srgbClr val="C00000"/>
                </a:solidFill>
                <a:cs typeface="Times New Roman" pitchFamily="18" charset="0"/>
              </a:rPr>
              <a:t>Оценивался проект по 12 критериям (от 0 до 50 баллов </a:t>
            </a:r>
            <a:r>
              <a:rPr lang="ru-RU" i="1" dirty="0" smtClean="0">
                <a:solidFill>
                  <a:srgbClr val="C00000"/>
                </a:solidFill>
                <a:cs typeface="Times New Roman" pitchFamily="18" charset="0"/>
              </a:rPr>
              <a:t>за каждый </a:t>
            </a:r>
            <a:r>
              <a:rPr lang="ru-RU" i="1" dirty="0">
                <a:solidFill>
                  <a:srgbClr val="C00000"/>
                </a:solidFill>
                <a:cs typeface="Times New Roman" pitchFamily="18" charset="0"/>
              </a:rPr>
              <a:t>критерий)</a:t>
            </a:r>
          </a:p>
        </p:txBody>
      </p:sp>
    </p:spTree>
    <p:extLst>
      <p:ext uri="{BB962C8B-B14F-4D97-AF65-F5344CB8AC3E}">
        <p14:creationId xmlns:p14="http://schemas.microsoft.com/office/powerpoint/2010/main" val="3472626971"/>
      </p:ext>
    </p:extLst>
  </p:cSld>
  <p:clrMapOvr>
    <a:masterClrMapping/>
  </p:clrMapOvr>
  <p:transition spd="slow">
    <p:wip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12915" y="195555"/>
            <a:ext cx="1038711" cy="575995"/>
          </a:xfrm>
          <a:prstGeom prst="rect">
            <a:avLst/>
          </a:prstGeom>
        </p:spPr>
      </p:pic>
      <p:sp>
        <p:nvSpPr>
          <p:cNvPr id="2" name="Номер слайда 1"/>
          <p:cNvSpPr>
            <a:spLocks noGrp="1"/>
          </p:cNvSpPr>
          <p:nvPr>
            <p:ph type="sldNum" sz="quarter" idx="12"/>
          </p:nvPr>
        </p:nvSpPr>
        <p:spPr>
          <a:xfrm>
            <a:off x="7046912" y="10563"/>
            <a:ext cx="2133600" cy="27384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ru-RU" sz="12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sp>
        <p:nvSpPr>
          <p:cNvPr id="5" name="Прямоугольник 4"/>
          <p:cNvSpPr/>
          <p:nvPr/>
        </p:nvSpPr>
        <p:spPr>
          <a:xfrm>
            <a:off x="827584" y="699542"/>
            <a:ext cx="3903562" cy="3747373"/>
          </a:xfrm>
          <a:prstGeom prst="rect">
            <a:avLst/>
          </a:prstGeom>
        </p:spPr>
        <p:txBody>
          <a:bodyPr wrap="square">
            <a:spAutoFit/>
          </a:bodyPr>
          <a:lstStyle/>
          <a:p>
            <a:pPr marL="0" marR="0" lvl="0" indent="0" algn="just" defTabSz="914400" rtl="0" eaLnBrk="1" fontAlgn="auto" latinLnBrk="0" hangingPunct="1">
              <a:lnSpc>
                <a:spcPct val="107000"/>
              </a:lnSpc>
              <a:spcBef>
                <a:spcPts val="0"/>
              </a:spcBef>
              <a:spcAft>
                <a:spcPts val="0"/>
              </a:spcAft>
              <a:buClrTx/>
              <a:buSzTx/>
              <a:buFontTx/>
              <a:buNone/>
              <a:tabLst>
                <a:tab pos="810260" algn="l"/>
              </a:tabLst>
              <a:defRPr/>
            </a:pPr>
            <a:r>
              <a:rPr kumimoji="0" lang="ru-RU" sz="1400" b="1" i="0" u="none" strike="noStrike" kern="1200" cap="none" spc="0" normalizeH="0" baseline="0" noProof="0" dirty="0" smtClean="0">
                <a:ln>
                  <a:noFill/>
                </a:ln>
                <a:solidFill>
                  <a:srgbClr val="002060"/>
                </a:solidFill>
                <a:effectLst/>
                <a:uLnTx/>
                <a:uFillTx/>
                <a:latin typeface="Arial"/>
                <a:ea typeface="+mn-ea"/>
                <a:cs typeface="Times New Roman" pitchFamily="18" charset="0"/>
              </a:rPr>
              <a:t>«Учитель-наставник»:</a:t>
            </a:r>
            <a:endParaRPr kumimoji="0" lang="ru-RU" sz="1400" b="1" i="0" u="none" strike="noStrike" kern="1200" cap="none" spc="0" normalizeH="0" baseline="0" noProof="0" dirty="0">
              <a:ln>
                <a:noFill/>
              </a:ln>
              <a:solidFill>
                <a:srgbClr val="002060"/>
              </a:solidFill>
              <a:effectLst/>
              <a:uLnTx/>
              <a:uFillTx/>
              <a:latin typeface="Arial"/>
              <a:ea typeface="+mn-ea"/>
              <a:cs typeface="Times New Roman" pitchFamily="18" charset="0"/>
            </a:endParaRPr>
          </a:p>
          <a:p>
            <a:pPr marL="285750" marR="0" lvl="0" indent="-285750" algn="just" defTabSz="914400" rtl="0" eaLnBrk="1" fontAlgn="auto" latinLnBrk="0" hangingPunct="1">
              <a:lnSpc>
                <a:spcPct val="107000"/>
              </a:lnSpc>
              <a:spcBef>
                <a:spcPts val="0"/>
              </a:spcBef>
              <a:spcAft>
                <a:spcPts val="0"/>
              </a:spcAft>
              <a:buClrTx/>
              <a:buSzTx/>
              <a:buFont typeface="Wingdings" panose="05000000000000000000" pitchFamily="2" charset="2"/>
              <a:buChar char="§"/>
              <a:tabLst>
                <a:tab pos="810260" algn="l"/>
              </a:tabLst>
              <a:defRPr/>
            </a:pPr>
            <a:r>
              <a:rPr kumimoji="0" lang="ru-RU" sz="1300" b="0" i="0" u="none" strike="noStrike" kern="1200" cap="none" spc="0" normalizeH="0" baseline="0" noProof="0" dirty="0" smtClean="0">
                <a:ln>
                  <a:noFill/>
                </a:ln>
                <a:solidFill>
                  <a:srgbClr val="002060"/>
                </a:solidFill>
                <a:effectLst/>
                <a:uLnTx/>
                <a:uFillTx/>
                <a:latin typeface="Arial"/>
                <a:ea typeface="+mn-ea"/>
                <a:cs typeface="Times New Roman" pitchFamily="18" charset="0"/>
              </a:rPr>
              <a:t>Проект научно обоснованной </a:t>
            </a:r>
            <a:r>
              <a:rPr kumimoji="0" lang="ru-RU" sz="1300" b="1" i="0" u="none" strike="noStrike" kern="1200" cap="none" spc="0" normalizeH="0" baseline="0" noProof="0" dirty="0" smtClean="0">
                <a:ln>
                  <a:noFill/>
                </a:ln>
                <a:solidFill>
                  <a:srgbClr val="002060"/>
                </a:solidFill>
                <a:effectLst/>
                <a:uLnTx/>
                <a:uFillTx/>
                <a:latin typeface="Arial"/>
                <a:ea typeface="+mn-ea"/>
                <a:cs typeface="Times New Roman" pitchFamily="18" charset="0"/>
              </a:rPr>
              <a:t>наставнической деятельности</a:t>
            </a:r>
            <a:r>
              <a:rPr kumimoji="0" lang="ru-RU" sz="1300" b="0" i="0" u="none" strike="noStrike" kern="1200" cap="none" spc="0" normalizeH="0" baseline="0" noProof="0" dirty="0" smtClean="0">
                <a:ln>
                  <a:noFill/>
                </a:ln>
                <a:solidFill>
                  <a:srgbClr val="002060"/>
                </a:solidFill>
                <a:effectLst/>
                <a:uLnTx/>
                <a:uFillTx/>
                <a:latin typeface="Arial"/>
                <a:ea typeface="+mn-ea"/>
                <a:cs typeface="Times New Roman" pitchFamily="18" charset="0"/>
              </a:rPr>
              <a:t>, в который входит развернутый план работы по развитию профессиональных компетенций и устранению профессиональных дефицитов учителей  муниципального района, исходя из требований профессионального стандарта педагога (фокус на эффективное преподавание предметной области), в котором необходимо отразить критерии эффективности предполагаемого результата, программные, методические и дидактические материалы для осуществления системной наставнической деятельности соискателя гранта </a:t>
            </a:r>
          </a:p>
        </p:txBody>
      </p:sp>
      <p:sp>
        <p:nvSpPr>
          <p:cNvPr id="7" name="Прямоугольник 6"/>
          <p:cNvSpPr/>
          <p:nvPr/>
        </p:nvSpPr>
        <p:spPr>
          <a:xfrm>
            <a:off x="5004048" y="668544"/>
            <a:ext cx="3960440" cy="3723776"/>
          </a:xfrm>
          <a:prstGeom prst="rect">
            <a:avLst/>
          </a:prstGeom>
        </p:spPr>
        <p:txBody>
          <a:bodyPr wrap="square">
            <a:spAutoFit/>
          </a:bodyPr>
          <a:lstStyle/>
          <a:p>
            <a:pPr marL="0" marR="0" lvl="0" indent="0" algn="just" defTabSz="914400" rtl="0" eaLnBrk="1" fontAlgn="auto" latinLnBrk="0" hangingPunct="1">
              <a:lnSpc>
                <a:spcPct val="107000"/>
              </a:lnSpc>
              <a:spcBef>
                <a:spcPts val="0"/>
              </a:spcBef>
              <a:spcAft>
                <a:spcPts val="0"/>
              </a:spcAft>
              <a:buClrTx/>
              <a:buSzTx/>
              <a:buFontTx/>
              <a:buNone/>
              <a:tabLst>
                <a:tab pos="810260" algn="l"/>
              </a:tabLst>
              <a:defRPr/>
            </a:pPr>
            <a:r>
              <a:rPr kumimoji="0" lang="ru-RU" sz="1400" b="1" i="0" u="none" strike="noStrike" kern="1200" cap="none" spc="0" normalizeH="0" baseline="0" noProof="0" dirty="0">
                <a:ln>
                  <a:noFill/>
                </a:ln>
                <a:solidFill>
                  <a:srgbClr val="002060"/>
                </a:solidFill>
                <a:effectLst/>
                <a:uLnTx/>
                <a:uFillTx/>
                <a:latin typeface="Arial"/>
                <a:ea typeface="+mn-ea"/>
                <a:cs typeface="Times New Roman" pitchFamily="18" charset="0"/>
              </a:rPr>
              <a:t>«</a:t>
            </a:r>
            <a:r>
              <a:rPr kumimoji="0" lang="ru-RU" sz="1400" b="1" i="0" u="none" strike="noStrike" kern="1200" cap="none" spc="0" normalizeH="0" baseline="0" noProof="0" dirty="0" smtClean="0">
                <a:ln>
                  <a:noFill/>
                </a:ln>
                <a:solidFill>
                  <a:srgbClr val="002060"/>
                </a:solidFill>
                <a:effectLst/>
                <a:uLnTx/>
                <a:uFillTx/>
                <a:latin typeface="Arial"/>
                <a:ea typeface="+mn-ea"/>
                <a:cs typeface="Times New Roman" pitchFamily="18" charset="0"/>
              </a:rPr>
              <a:t>Учитель-эксперт»:</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tab pos="810260" algn="l"/>
              </a:tabLst>
              <a:defRPr/>
            </a:pPr>
            <a:r>
              <a:rPr kumimoji="0" lang="ru-RU" sz="1300" b="0" i="0" u="none" strike="noStrike" kern="1200" cap="none" spc="0" normalizeH="0" baseline="0" noProof="0" dirty="0" smtClean="0">
                <a:ln>
                  <a:noFill/>
                </a:ln>
                <a:solidFill>
                  <a:srgbClr val="002060"/>
                </a:solidFill>
                <a:effectLst/>
                <a:uLnTx/>
                <a:uFillTx/>
                <a:latin typeface="Arial"/>
                <a:ea typeface="+mn-ea"/>
                <a:cs typeface="Times New Roman" pitchFamily="18" charset="0"/>
              </a:rPr>
              <a:t>Проект </a:t>
            </a:r>
            <a:r>
              <a:rPr kumimoji="0" lang="ru-RU" sz="1300" b="0" i="0" u="none" strike="noStrike" kern="1200" cap="none" spc="0" normalizeH="0" baseline="0" noProof="0" dirty="0">
                <a:ln>
                  <a:noFill/>
                </a:ln>
                <a:solidFill>
                  <a:srgbClr val="002060"/>
                </a:solidFill>
                <a:effectLst/>
                <a:uLnTx/>
                <a:uFillTx/>
                <a:latin typeface="Arial"/>
                <a:ea typeface="+mn-ea"/>
                <a:cs typeface="Times New Roman" pitchFamily="18" charset="0"/>
              </a:rPr>
              <a:t>включает в себя разработку программы обучения педагогических работников </a:t>
            </a:r>
            <a:r>
              <a:rPr kumimoji="0" lang="ru-RU" sz="1300" b="1" i="0" u="none" strike="noStrike" kern="1200" cap="none" spc="0" normalizeH="0" baseline="0" noProof="0" dirty="0">
                <a:ln>
                  <a:noFill/>
                </a:ln>
                <a:solidFill>
                  <a:srgbClr val="002060"/>
                </a:solidFill>
                <a:effectLst/>
                <a:uLnTx/>
                <a:uFillTx/>
                <a:latin typeface="Arial"/>
                <a:ea typeface="+mn-ea"/>
                <a:cs typeface="Times New Roman" pitchFamily="18" charset="0"/>
              </a:rPr>
              <a:t>экспертной деятельности </a:t>
            </a:r>
            <a:r>
              <a:rPr kumimoji="0" lang="ru-RU" sz="1300" b="0" i="0" u="none" strike="noStrike" kern="1200" cap="none" spc="0" normalizeH="0" baseline="0" noProof="0" dirty="0">
                <a:ln>
                  <a:noFill/>
                </a:ln>
                <a:solidFill>
                  <a:srgbClr val="002060"/>
                </a:solidFill>
                <a:effectLst/>
                <a:uLnTx/>
                <a:uFillTx/>
                <a:latin typeface="Arial"/>
                <a:ea typeface="+mn-ea"/>
                <a:cs typeface="Times New Roman" pitchFamily="18" charset="0"/>
              </a:rPr>
              <a:t>по одному из направлений (в области аттестации педагогических работников, государственной итоговой аттестации обучающихся, оценивания результатов предметных олимпиад, оценивания результатов профессиональных конкурсов, экспертных комиссий, инновационных продуктов и т.д.). Программа должна включать в себя все разделы: пояснительная записка, тематическое планирование, содержание программы, список литературы, приложение (разработанные занятия, презентации, диагностические материалы и т.д..) </a:t>
            </a:r>
          </a:p>
        </p:txBody>
      </p:sp>
      <p:sp>
        <p:nvSpPr>
          <p:cNvPr id="8" name="Прямоугольник 7"/>
          <p:cNvSpPr/>
          <p:nvPr/>
        </p:nvSpPr>
        <p:spPr>
          <a:xfrm>
            <a:off x="3360886" y="114220"/>
            <a:ext cx="249619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smtClean="0">
                <a:ln>
                  <a:solidFill>
                    <a:srgbClr val="C0504D">
                      <a:lumMod val="75000"/>
                    </a:srgbClr>
                  </a:solidFill>
                </a:ln>
                <a:solidFill>
                  <a:srgbClr val="FF0000"/>
                </a:solidFill>
                <a:effectLst/>
                <a:uLnTx/>
                <a:uFillTx/>
                <a:latin typeface="Garamond" pitchFamily="18" charset="0"/>
                <a:ea typeface="+mn-ea"/>
                <a:cs typeface="+mn-cs"/>
              </a:rPr>
              <a:t>Требования к проекту</a:t>
            </a:r>
            <a:endParaRPr kumimoji="0" lang="ru-RU" sz="1800" b="1" i="0" u="none" strike="noStrike" kern="1200" cap="none" spc="0" normalizeH="0" baseline="0" noProof="0" dirty="0">
              <a:ln>
                <a:noFill/>
              </a:ln>
              <a:solidFill>
                <a:prstClr val="black"/>
              </a:solidFill>
              <a:effectLst/>
              <a:uLnTx/>
              <a:uFillTx/>
              <a:latin typeface="Arial"/>
              <a:ea typeface="+mn-ea"/>
              <a:cs typeface="+mn-cs"/>
            </a:endParaRPr>
          </a:p>
        </p:txBody>
      </p:sp>
      <p:sp>
        <p:nvSpPr>
          <p:cNvPr id="3" name="Прямоугольник 2"/>
          <p:cNvSpPr/>
          <p:nvPr/>
        </p:nvSpPr>
        <p:spPr>
          <a:xfrm>
            <a:off x="850279" y="4392320"/>
            <a:ext cx="7848872" cy="600101"/>
          </a:xfrm>
          <a:prstGeom prst="rect">
            <a:avLst/>
          </a:prstGeom>
        </p:spPr>
        <p:txBody>
          <a:bodyPr wrap="square">
            <a:spAutoFit/>
          </a:bodyPr>
          <a:lstStyle/>
          <a:p>
            <a:pPr marL="285750" lvl="0" indent="-15875" algn="just">
              <a:lnSpc>
                <a:spcPct val="107000"/>
              </a:lnSpc>
              <a:tabLst>
                <a:tab pos="810260" algn="l"/>
              </a:tabLst>
              <a:defRPr/>
            </a:pPr>
            <a:r>
              <a:rPr lang="ru-RU" sz="1600" i="1" dirty="0">
                <a:solidFill>
                  <a:srgbClr val="C00000"/>
                </a:solidFill>
                <a:cs typeface="Times New Roman" pitchFamily="18" charset="0"/>
              </a:rPr>
              <a:t>Оценивался проект по 12 критериям (от 0 до 50 баллов за каждый критерий)</a:t>
            </a:r>
          </a:p>
        </p:txBody>
      </p:sp>
    </p:spTree>
    <p:extLst>
      <p:ext uri="{BB962C8B-B14F-4D97-AF65-F5344CB8AC3E}">
        <p14:creationId xmlns:p14="http://schemas.microsoft.com/office/powerpoint/2010/main" val="3797089349"/>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1924"/>
            <a:ext cx="9192896" cy="516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Прямоугольник 7"/>
          <p:cNvSpPr/>
          <p:nvPr/>
        </p:nvSpPr>
        <p:spPr>
          <a:xfrm>
            <a:off x="810090" y="987630"/>
            <a:ext cx="7506326" cy="3570198"/>
          </a:xfrm>
          <a:prstGeom prst="rect">
            <a:avLst/>
          </a:prstGeom>
        </p:spPr>
        <p:txBody>
          <a:bodyPr wrap="square" lIns="121909" tIns="60955" rIns="121909" bIns="60955">
            <a:spAutoFit/>
          </a:bodyPr>
          <a:lstStyle/>
          <a:p>
            <a:pPr marL="609508" lvl="1" algn="just" defTabSz="1219019">
              <a:lnSpc>
                <a:spcPct val="150000"/>
              </a:lnSpc>
            </a:pPr>
            <a:r>
              <a:rPr lang="ru-RU" sz="2800" b="1" dirty="0" smtClean="0">
                <a:solidFill>
                  <a:srgbClr val="002060"/>
                </a:solidFill>
              </a:rPr>
              <a:t>ДОО – 22255 чел.</a:t>
            </a:r>
          </a:p>
          <a:p>
            <a:pPr marL="609508" lvl="1" algn="just" defTabSz="1219019">
              <a:lnSpc>
                <a:spcPct val="150000"/>
              </a:lnSpc>
            </a:pPr>
            <a:r>
              <a:rPr lang="ru-RU" sz="2800" b="1" dirty="0" smtClean="0">
                <a:solidFill>
                  <a:srgbClr val="002060"/>
                </a:solidFill>
              </a:rPr>
              <a:t>Общее образование – 36653 чел.</a:t>
            </a:r>
          </a:p>
          <a:p>
            <a:pPr marL="609508" lvl="1" algn="just" defTabSz="1219019">
              <a:lnSpc>
                <a:spcPct val="150000"/>
              </a:lnSpc>
            </a:pPr>
            <a:r>
              <a:rPr lang="ru-RU" sz="2800" b="1" dirty="0" smtClean="0">
                <a:solidFill>
                  <a:srgbClr val="002060"/>
                </a:solidFill>
              </a:rPr>
              <a:t>ДОД – 3509 чел.</a:t>
            </a:r>
          </a:p>
          <a:p>
            <a:pPr marL="609508" lvl="1" algn="just" defTabSz="1219019">
              <a:lnSpc>
                <a:spcPct val="150000"/>
              </a:lnSpc>
            </a:pPr>
            <a:r>
              <a:rPr lang="ru-RU" sz="2800" b="1" dirty="0" smtClean="0">
                <a:solidFill>
                  <a:srgbClr val="002060"/>
                </a:solidFill>
              </a:rPr>
              <a:t>СПО – 3332 чел.</a:t>
            </a:r>
          </a:p>
          <a:p>
            <a:pPr marL="609508" lvl="1" algn="just" defTabSz="1219019"/>
            <a:endParaRPr lang="ru-RU" sz="2800" b="1" dirty="0" smtClean="0">
              <a:solidFill>
                <a:srgbClr val="002060"/>
              </a:solidFill>
            </a:endParaRPr>
          </a:p>
          <a:p>
            <a:pPr marL="609508" lvl="1" algn="just" defTabSz="1219019"/>
            <a:r>
              <a:rPr lang="ru-RU" sz="2800" b="1" i="1" dirty="0" smtClean="0">
                <a:solidFill>
                  <a:srgbClr val="002060"/>
                </a:solidFill>
              </a:rPr>
              <a:t>Всего: 65  749 чел.</a:t>
            </a:r>
            <a:endParaRPr lang="ru-RU" sz="2800" b="1" i="1" dirty="0">
              <a:solidFill>
                <a:srgbClr val="002060"/>
              </a:solidFill>
            </a:endParaRPr>
          </a:p>
        </p:txBody>
      </p:sp>
      <p:sp>
        <p:nvSpPr>
          <p:cNvPr id="12" name="Номер слайда 3"/>
          <p:cNvSpPr txBox="1">
            <a:spLocks/>
          </p:cNvSpPr>
          <p:nvPr/>
        </p:nvSpPr>
        <p:spPr>
          <a:xfrm>
            <a:off x="7020272" y="4515969"/>
            <a:ext cx="2133600" cy="273844"/>
          </a:xfrm>
          <a:prstGeom prst="rect">
            <a:avLst/>
          </a:prstGeom>
        </p:spPr>
        <p:txBody>
          <a:bodyPr vert="horz" lIns="121869" tIns="60935" rIns="121869" bIns="60935" rtlCol="0" anchor="ctr"/>
          <a:lstStyle>
            <a:defPPr>
              <a:defRPr lang="ru-RU"/>
            </a:defPPr>
            <a:lvl1pPr marL="0" algn="r" defTabSz="914063" rtl="0" eaLnBrk="1" latinLnBrk="0" hangingPunct="1">
              <a:defRPr sz="1200" kern="1200">
                <a:solidFill>
                  <a:schemeClr val="tx1">
                    <a:tint val="75000"/>
                  </a:schemeClr>
                </a:solidFill>
                <a:latin typeface="+mn-lt"/>
                <a:ea typeface="+mn-ea"/>
                <a:cs typeface="+mn-cs"/>
              </a:defRPr>
            </a:lvl1pPr>
            <a:lvl2pPr marL="457022" algn="l" defTabSz="914063" rtl="0" eaLnBrk="1" latinLnBrk="0" hangingPunct="1">
              <a:defRPr sz="1800" kern="1200">
                <a:solidFill>
                  <a:schemeClr val="tx1"/>
                </a:solidFill>
                <a:latin typeface="+mn-lt"/>
                <a:ea typeface="+mn-ea"/>
                <a:cs typeface="+mn-cs"/>
              </a:defRPr>
            </a:lvl2pPr>
            <a:lvl3pPr marL="914063" algn="l" defTabSz="914063" rtl="0" eaLnBrk="1" latinLnBrk="0" hangingPunct="1">
              <a:defRPr sz="1800" kern="1200">
                <a:solidFill>
                  <a:schemeClr val="tx1"/>
                </a:solidFill>
                <a:latin typeface="+mn-lt"/>
                <a:ea typeface="+mn-ea"/>
                <a:cs typeface="+mn-cs"/>
              </a:defRPr>
            </a:lvl3pPr>
            <a:lvl4pPr marL="1371090" algn="l" defTabSz="914063" rtl="0" eaLnBrk="1" latinLnBrk="0" hangingPunct="1">
              <a:defRPr sz="1800" kern="1200">
                <a:solidFill>
                  <a:schemeClr val="tx1"/>
                </a:solidFill>
                <a:latin typeface="+mn-lt"/>
                <a:ea typeface="+mn-ea"/>
                <a:cs typeface="+mn-cs"/>
              </a:defRPr>
            </a:lvl4pPr>
            <a:lvl5pPr marL="1828124" algn="l" defTabSz="914063" rtl="0" eaLnBrk="1" latinLnBrk="0" hangingPunct="1">
              <a:defRPr sz="1800" kern="1200">
                <a:solidFill>
                  <a:schemeClr val="tx1"/>
                </a:solidFill>
                <a:latin typeface="+mn-lt"/>
                <a:ea typeface="+mn-ea"/>
                <a:cs typeface="+mn-cs"/>
              </a:defRPr>
            </a:lvl5pPr>
            <a:lvl6pPr marL="2285145" algn="l" defTabSz="914063" rtl="0" eaLnBrk="1" latinLnBrk="0" hangingPunct="1">
              <a:defRPr sz="1800" kern="1200">
                <a:solidFill>
                  <a:schemeClr val="tx1"/>
                </a:solidFill>
                <a:latin typeface="+mn-lt"/>
                <a:ea typeface="+mn-ea"/>
                <a:cs typeface="+mn-cs"/>
              </a:defRPr>
            </a:lvl6pPr>
            <a:lvl7pPr marL="2742167" algn="l" defTabSz="914063" rtl="0" eaLnBrk="1" latinLnBrk="0" hangingPunct="1">
              <a:defRPr sz="1800" kern="1200">
                <a:solidFill>
                  <a:schemeClr val="tx1"/>
                </a:solidFill>
                <a:latin typeface="+mn-lt"/>
                <a:ea typeface="+mn-ea"/>
                <a:cs typeface="+mn-cs"/>
              </a:defRPr>
            </a:lvl7pPr>
            <a:lvl8pPr marL="3199200" algn="l" defTabSz="914063" rtl="0" eaLnBrk="1" latinLnBrk="0" hangingPunct="1">
              <a:defRPr sz="1800" kern="1200">
                <a:solidFill>
                  <a:schemeClr val="tx1"/>
                </a:solidFill>
                <a:latin typeface="+mn-lt"/>
                <a:ea typeface="+mn-ea"/>
                <a:cs typeface="+mn-cs"/>
              </a:defRPr>
            </a:lvl8pPr>
            <a:lvl9pPr marL="3656228" algn="l" defTabSz="914063" rtl="0" eaLnBrk="1" latinLnBrk="0" hangingPunct="1">
              <a:defRPr sz="1800" kern="1200">
                <a:solidFill>
                  <a:schemeClr val="tx1"/>
                </a:solidFill>
                <a:latin typeface="+mn-lt"/>
                <a:ea typeface="+mn-ea"/>
                <a:cs typeface="+mn-cs"/>
              </a:defRPr>
            </a:lvl9pPr>
          </a:lstStyle>
          <a:p>
            <a:fld id="{905E0CB1-8A1B-4CAB-B415-0D4429571300}" type="slidenum">
              <a:rPr lang="ru-RU" sz="1600">
                <a:solidFill>
                  <a:prstClr val="black">
                    <a:tint val="75000"/>
                  </a:prstClr>
                </a:solidFill>
              </a:rPr>
              <a:pPr/>
              <a:t>4</a:t>
            </a:fld>
            <a:endParaRPr lang="ru-RU" sz="1600" dirty="0">
              <a:solidFill>
                <a:prstClr val="black">
                  <a:tint val="75000"/>
                </a:prstClr>
              </a:solidFill>
            </a:endParaRPr>
          </a:p>
        </p:txBody>
      </p:sp>
      <p:sp>
        <p:nvSpPr>
          <p:cNvPr id="7" name="Прямоугольник 6"/>
          <p:cNvSpPr/>
          <p:nvPr/>
        </p:nvSpPr>
        <p:spPr>
          <a:xfrm>
            <a:off x="833398" y="173740"/>
            <a:ext cx="7992888" cy="830995"/>
          </a:xfrm>
          <a:prstGeom prst="rect">
            <a:avLst/>
          </a:prstGeom>
        </p:spPr>
        <p:txBody>
          <a:bodyPr wrap="square" lIns="91438" tIns="45719" rIns="91438" bIns="45719">
            <a:spAutoFit/>
          </a:bodyPr>
          <a:lstStyle/>
          <a:p>
            <a:pPr algn="ctr" defTabSz="1219019"/>
            <a:r>
              <a:rPr lang="ru-RU" sz="2400" b="1" dirty="0">
                <a:ln>
                  <a:solidFill>
                    <a:srgbClr val="C0504D">
                      <a:lumMod val="75000"/>
                    </a:srgbClr>
                  </a:solidFill>
                </a:ln>
                <a:solidFill>
                  <a:srgbClr val="C00000"/>
                </a:solidFill>
                <a:latin typeface="Garamond" pitchFamily="18" charset="0"/>
              </a:rPr>
              <a:t>Характеристика кадровой </a:t>
            </a:r>
            <a:r>
              <a:rPr lang="ru-RU" sz="2400" b="1" dirty="0" smtClean="0">
                <a:ln>
                  <a:solidFill>
                    <a:srgbClr val="C0504D">
                      <a:lumMod val="75000"/>
                    </a:srgbClr>
                  </a:solidFill>
                </a:ln>
                <a:solidFill>
                  <a:srgbClr val="C00000"/>
                </a:solidFill>
                <a:latin typeface="Garamond" pitchFamily="18" charset="0"/>
              </a:rPr>
              <a:t>ситуации в РТ на 2019 год</a:t>
            </a:r>
          </a:p>
          <a:p>
            <a:pPr algn="ctr" defTabSz="1219019"/>
            <a:r>
              <a:rPr lang="ru-RU" sz="2400" b="1" dirty="0" smtClean="0">
                <a:ln>
                  <a:solidFill>
                    <a:srgbClr val="C0504D">
                      <a:lumMod val="75000"/>
                    </a:srgbClr>
                  </a:solidFill>
                </a:ln>
                <a:solidFill>
                  <a:srgbClr val="C00000"/>
                </a:solidFill>
                <a:latin typeface="Garamond" pitchFamily="18" charset="0"/>
              </a:rPr>
              <a:t>(</a:t>
            </a:r>
            <a:r>
              <a:rPr lang="ru-RU" sz="2400" b="1" dirty="0" err="1" smtClean="0">
                <a:ln>
                  <a:solidFill>
                    <a:srgbClr val="C0504D">
                      <a:lumMod val="75000"/>
                    </a:srgbClr>
                  </a:solidFill>
                </a:ln>
                <a:solidFill>
                  <a:srgbClr val="C00000"/>
                </a:solidFill>
                <a:latin typeface="Garamond" pitchFamily="18" charset="0"/>
              </a:rPr>
              <a:t>педработники</a:t>
            </a:r>
            <a:r>
              <a:rPr lang="ru-RU" sz="2400" b="1" dirty="0" smtClean="0">
                <a:ln>
                  <a:solidFill>
                    <a:srgbClr val="C0504D">
                      <a:lumMod val="75000"/>
                    </a:srgbClr>
                  </a:solidFill>
                </a:ln>
                <a:solidFill>
                  <a:srgbClr val="C00000"/>
                </a:solidFill>
                <a:latin typeface="Garamond" pitchFamily="18" charset="0"/>
              </a:rPr>
              <a:t>) </a:t>
            </a:r>
            <a:endParaRPr lang="ru-RU" sz="2400" b="1" dirty="0">
              <a:ln>
                <a:solidFill>
                  <a:srgbClr val="C0504D">
                    <a:lumMod val="75000"/>
                  </a:srgbClr>
                </a:solidFill>
              </a:ln>
              <a:solidFill>
                <a:srgbClr val="C00000"/>
              </a:solidFill>
              <a:latin typeface="Garamond" pitchFamily="18" charset="0"/>
            </a:endParaRPr>
          </a:p>
        </p:txBody>
      </p:sp>
      <p:pic>
        <p:nvPicPr>
          <p:cNvPr id="1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99" y="127603"/>
            <a:ext cx="636205" cy="50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60974252"/>
      </p:ext>
    </p:extLst>
  </p:cSld>
  <p:clrMapOvr>
    <a:masterClrMapping/>
  </p:clrMapOvr>
  <p:transition spd="slow">
    <p:wip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ru-RU" sz="12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sp>
        <p:nvSpPr>
          <p:cNvPr id="5" name="Прямоугольник 4"/>
          <p:cNvSpPr/>
          <p:nvPr/>
        </p:nvSpPr>
        <p:spPr>
          <a:xfrm>
            <a:off x="1187624" y="10563"/>
            <a:ext cx="6264696"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smtClean="0">
                <a:ln>
                  <a:solidFill>
                    <a:srgbClr val="C0504D">
                      <a:lumMod val="75000"/>
                    </a:srgbClr>
                  </a:solidFill>
                </a:ln>
                <a:solidFill>
                  <a:srgbClr val="FF0000"/>
                </a:solidFill>
                <a:effectLst/>
                <a:uLnTx/>
                <a:uFillTx/>
                <a:latin typeface="Garamond" pitchFamily="18" charset="0"/>
                <a:ea typeface="+mn-ea"/>
                <a:cs typeface="+mn-cs"/>
              </a:rPr>
              <a:t>Пример экспертного листа (заполненного)</a:t>
            </a:r>
            <a:endParaRPr kumimoji="0" lang="ru-RU" sz="1800" b="1" i="0" u="none" strike="noStrike" kern="1200" cap="none" spc="0" normalizeH="0" baseline="0" noProof="0" dirty="0">
              <a:ln>
                <a:solidFill>
                  <a:srgbClr val="C0504D">
                    <a:lumMod val="75000"/>
                  </a:srgbClr>
                </a:solidFill>
              </a:ln>
              <a:solidFill>
                <a:srgbClr val="FF0000"/>
              </a:solidFill>
              <a:effectLst/>
              <a:uLnTx/>
              <a:uFillTx/>
              <a:latin typeface="Garamond" pitchFamily="18" charset="0"/>
              <a:ea typeface="+mn-ea"/>
              <a:cs typeface="+mn-cs"/>
            </a:endParaRPr>
          </a:p>
        </p:txBody>
      </p:sp>
      <p:pic>
        <p:nvPicPr>
          <p:cNvPr id="9" name="Рисунок 8"/>
          <p:cNvPicPr>
            <a:picLocks noChangeAspect="1"/>
          </p:cNvPicPr>
          <p:nvPr/>
        </p:nvPicPr>
        <p:blipFill>
          <a:blip r:embed="rId2"/>
          <a:stretch>
            <a:fillRect/>
          </a:stretch>
        </p:blipFill>
        <p:spPr>
          <a:xfrm>
            <a:off x="755576" y="394658"/>
            <a:ext cx="7517366" cy="4625840"/>
          </a:xfrm>
          <a:prstGeom prst="rect">
            <a:avLst/>
          </a:prstGeom>
        </p:spPr>
      </p:pic>
    </p:spTree>
    <p:extLst>
      <p:ext uri="{BB962C8B-B14F-4D97-AF65-F5344CB8AC3E}">
        <p14:creationId xmlns:p14="http://schemas.microsoft.com/office/powerpoint/2010/main" val="25644667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53598" y="859305"/>
            <a:ext cx="6984776" cy="560317"/>
          </a:xfrm>
        </p:spPr>
        <p:txBody>
          <a:bodyPr>
            <a:normAutofit fontScale="92500" lnSpcReduction="10000"/>
          </a:bodyPr>
          <a:lstStyle/>
          <a:p>
            <a:pPr marL="342900" indent="-342900">
              <a:buNone/>
            </a:pPr>
            <a:r>
              <a:rPr lang="ru-RU" sz="1800" dirty="0" smtClean="0">
                <a:solidFill>
                  <a:srgbClr val="002060"/>
                </a:solidFill>
                <a:cs typeface="Times New Roman" pitchFamily="18" charset="0"/>
              </a:rPr>
              <a:t>     Подача заявок осуществлялась на электронной площадке на сайте ИРО РТ </a:t>
            </a:r>
            <a:r>
              <a:rPr lang="en-US" sz="1800" u="sng" dirty="0" smtClean="0">
                <a:solidFill>
                  <a:srgbClr val="7030A0"/>
                </a:solidFill>
                <a:cs typeface="Times New Roman" pitchFamily="18" charset="0"/>
              </a:rPr>
              <a:t>grantrt.</a:t>
            </a:r>
            <a:r>
              <a:rPr lang="en-US" sz="1800" u="sng" dirty="0" smtClean="0">
                <a:solidFill>
                  <a:srgbClr val="7030A0"/>
                </a:solidFill>
              </a:rPr>
              <a:t>ru</a:t>
            </a:r>
            <a:endParaRPr lang="ru-RU" sz="1800" dirty="0" smtClean="0"/>
          </a:p>
        </p:txBody>
      </p:sp>
      <p:graphicFrame>
        <p:nvGraphicFramePr>
          <p:cNvPr id="7" name="Таблица 6"/>
          <p:cNvGraphicFramePr>
            <a:graphicFrameLocks noGrp="1"/>
          </p:cNvGraphicFramePr>
          <p:nvPr>
            <p:extLst>
              <p:ext uri="{D42A27DB-BD31-4B8C-83A1-F6EECF244321}">
                <p14:modId xmlns:p14="http://schemas.microsoft.com/office/powerpoint/2010/main" val="832761249"/>
              </p:ext>
            </p:extLst>
          </p:nvPr>
        </p:nvGraphicFramePr>
        <p:xfrm>
          <a:off x="1226743" y="2283718"/>
          <a:ext cx="7200800" cy="3671312"/>
        </p:xfrm>
        <a:graphic>
          <a:graphicData uri="http://schemas.openxmlformats.org/drawingml/2006/table">
            <a:tbl>
              <a:tblPr firstRow="1" bandRow="1">
                <a:tableStyleId>{5C22544A-7EE6-4342-B048-85BDC9FD1C3A}</a:tableStyleId>
              </a:tblPr>
              <a:tblGrid>
                <a:gridCol w="7200800">
                  <a:extLst>
                    <a:ext uri="{9D8B030D-6E8A-4147-A177-3AD203B41FA5}">
                      <a16:colId xmlns:a16="http://schemas.microsoft.com/office/drawing/2014/main" xmlns="" val="20000"/>
                    </a:ext>
                  </a:extLst>
                </a:gridCol>
              </a:tblGrid>
              <a:tr h="3671312">
                <a:tc>
                  <a:txBody>
                    <a:bodyPr/>
                    <a:lstStyle/>
                    <a:p>
                      <a:pPr marL="342900" indent="-342900" algn="l">
                        <a:buFont typeface="Wingdings" pitchFamily="2" charset="2"/>
                        <a:buChar char="ü"/>
                      </a:pPr>
                      <a:r>
                        <a:rPr lang="ru-RU" sz="1800" b="0" dirty="0" smtClean="0">
                          <a:solidFill>
                            <a:srgbClr val="002060"/>
                          </a:solidFill>
                          <a:latin typeface="+mn-lt"/>
                          <a:cs typeface="Times New Roman" pitchFamily="18" charset="0"/>
                        </a:rPr>
                        <a:t>«Учитель-эксперт» (100)</a:t>
                      </a:r>
                      <a:r>
                        <a:rPr lang="ru-RU" sz="1800" b="0" dirty="0" smtClean="0">
                          <a:solidFill>
                            <a:schemeClr val="tx2">
                              <a:lumMod val="50000"/>
                            </a:schemeClr>
                          </a:solidFill>
                          <a:latin typeface="+mn-lt"/>
                        </a:rPr>
                        <a:t> – подали заявки  </a:t>
                      </a:r>
                      <a:r>
                        <a:rPr lang="ru-RU" sz="1800" b="0" dirty="0" smtClean="0">
                          <a:solidFill>
                            <a:srgbClr val="C00000"/>
                          </a:solidFill>
                          <a:latin typeface="+mn-lt"/>
                        </a:rPr>
                        <a:t>122</a:t>
                      </a:r>
                      <a:r>
                        <a:rPr lang="ru-RU" sz="1800" b="0" dirty="0" smtClean="0">
                          <a:solidFill>
                            <a:schemeClr val="tx2">
                              <a:lumMod val="50000"/>
                            </a:schemeClr>
                          </a:solidFill>
                          <a:latin typeface="+mn-lt"/>
                        </a:rPr>
                        <a:t>  чел.</a:t>
                      </a:r>
                      <a:endParaRPr lang="ru-RU" sz="1800" b="0" dirty="0" smtClean="0">
                        <a:solidFill>
                          <a:srgbClr val="002060"/>
                        </a:solidFill>
                        <a:latin typeface="+mn-lt"/>
                        <a:cs typeface="Times New Roman" pitchFamily="18" charset="0"/>
                      </a:endParaRPr>
                    </a:p>
                    <a:p>
                      <a:pPr marL="342900" indent="-342900" algn="l">
                        <a:buFont typeface="Wingdings" pitchFamily="2" charset="2"/>
                        <a:buChar char="ü"/>
                      </a:pPr>
                      <a:r>
                        <a:rPr lang="ru-RU" sz="1800" b="0" dirty="0" smtClean="0">
                          <a:solidFill>
                            <a:srgbClr val="002060"/>
                          </a:solidFill>
                          <a:latin typeface="+mn-lt"/>
                          <a:cs typeface="Times New Roman" pitchFamily="18" charset="0"/>
                        </a:rPr>
                        <a:t>«Учитель- наставник» (250) </a:t>
                      </a:r>
                      <a:r>
                        <a:rPr lang="ru-RU" sz="1800" b="0" dirty="0" smtClean="0">
                          <a:solidFill>
                            <a:schemeClr val="tx2">
                              <a:lumMod val="50000"/>
                            </a:schemeClr>
                          </a:solidFill>
                          <a:latin typeface="+mn-lt"/>
                        </a:rPr>
                        <a:t>– подали заявки  </a:t>
                      </a:r>
                      <a:r>
                        <a:rPr lang="ru-RU" sz="1800" b="0" dirty="0" smtClean="0">
                          <a:solidFill>
                            <a:srgbClr val="C00000"/>
                          </a:solidFill>
                          <a:latin typeface="+mn-lt"/>
                        </a:rPr>
                        <a:t>546</a:t>
                      </a:r>
                      <a:r>
                        <a:rPr lang="ru-RU" sz="1800" b="0" dirty="0" smtClean="0">
                          <a:solidFill>
                            <a:schemeClr val="tx2">
                              <a:lumMod val="50000"/>
                            </a:schemeClr>
                          </a:solidFill>
                          <a:latin typeface="+mn-lt"/>
                        </a:rPr>
                        <a:t> чел.</a:t>
                      </a:r>
                      <a:endParaRPr lang="ru-RU" sz="1800" b="0" dirty="0" smtClean="0">
                        <a:solidFill>
                          <a:srgbClr val="002060"/>
                        </a:solidFill>
                        <a:latin typeface="+mn-lt"/>
                        <a:cs typeface="Times New Roman" pitchFamily="18" charset="0"/>
                      </a:endParaRPr>
                    </a:p>
                    <a:p>
                      <a:pPr marL="342900" marR="0" indent="-342900" algn="l" defTabSz="914400" rtl="0" eaLnBrk="1" fontAlgn="auto" latinLnBrk="0" hangingPunct="1">
                        <a:lnSpc>
                          <a:spcPct val="100000"/>
                        </a:lnSpc>
                        <a:spcBef>
                          <a:spcPts val="0"/>
                        </a:spcBef>
                        <a:spcAft>
                          <a:spcPts val="0"/>
                        </a:spcAft>
                        <a:buClrTx/>
                        <a:buSzTx/>
                        <a:buFont typeface="Wingdings" pitchFamily="2" charset="2"/>
                        <a:buChar char="ü"/>
                        <a:tabLst/>
                        <a:defRPr/>
                      </a:pPr>
                      <a:r>
                        <a:rPr lang="ru-RU" sz="1800" b="0" dirty="0" smtClean="0">
                          <a:solidFill>
                            <a:srgbClr val="002060"/>
                          </a:solidFill>
                          <a:latin typeface="+mn-lt"/>
                          <a:cs typeface="Times New Roman" pitchFamily="18" charset="0"/>
                        </a:rPr>
                        <a:t>«Учитель- мастер» (155) </a:t>
                      </a:r>
                      <a:r>
                        <a:rPr lang="ru-RU" sz="1800" b="0" dirty="0" smtClean="0">
                          <a:solidFill>
                            <a:schemeClr val="tx2">
                              <a:lumMod val="50000"/>
                            </a:schemeClr>
                          </a:solidFill>
                          <a:latin typeface="+mn-lt"/>
                        </a:rPr>
                        <a:t>– подали заявки   </a:t>
                      </a:r>
                      <a:r>
                        <a:rPr lang="ru-RU" sz="1800" b="0" dirty="0" smtClean="0">
                          <a:solidFill>
                            <a:srgbClr val="C00000"/>
                          </a:solidFill>
                          <a:latin typeface="+mn-lt"/>
                        </a:rPr>
                        <a:t>369</a:t>
                      </a:r>
                      <a:r>
                        <a:rPr lang="ru-RU" sz="1800" b="0" dirty="0" smtClean="0">
                          <a:solidFill>
                            <a:schemeClr val="tx2">
                              <a:lumMod val="50000"/>
                            </a:schemeClr>
                          </a:solidFill>
                          <a:latin typeface="+mn-lt"/>
                        </a:rPr>
                        <a:t>  чел.</a:t>
                      </a:r>
                    </a:p>
                    <a:p>
                      <a:pPr marL="342900" marR="0" indent="-342900" algn="l" defTabSz="914400" rtl="0" eaLnBrk="1" fontAlgn="auto" latinLnBrk="0" hangingPunct="1">
                        <a:lnSpc>
                          <a:spcPct val="100000"/>
                        </a:lnSpc>
                        <a:spcBef>
                          <a:spcPts val="0"/>
                        </a:spcBef>
                        <a:spcAft>
                          <a:spcPts val="0"/>
                        </a:spcAft>
                        <a:buClrTx/>
                        <a:buSzTx/>
                        <a:buFont typeface="Wingdings" pitchFamily="2" charset="2"/>
                        <a:buChar char="ü"/>
                        <a:tabLst/>
                        <a:defRPr/>
                      </a:pPr>
                      <a:r>
                        <a:rPr lang="ru-RU" sz="1800" b="0" dirty="0" smtClean="0">
                          <a:solidFill>
                            <a:srgbClr val="002060"/>
                          </a:solidFill>
                          <a:latin typeface="+mn-lt"/>
                          <a:cs typeface="Times New Roman" pitchFamily="18" charset="0"/>
                        </a:rPr>
                        <a:t>«Старший учитель» (100) </a:t>
                      </a:r>
                      <a:r>
                        <a:rPr lang="ru-RU" sz="1800" b="0" dirty="0" smtClean="0">
                          <a:solidFill>
                            <a:schemeClr val="tx2">
                              <a:lumMod val="50000"/>
                            </a:schemeClr>
                          </a:solidFill>
                          <a:latin typeface="+mn-lt"/>
                        </a:rPr>
                        <a:t>– подали заявки  </a:t>
                      </a:r>
                      <a:r>
                        <a:rPr lang="ru-RU" sz="1800" b="0" dirty="0" smtClean="0">
                          <a:solidFill>
                            <a:srgbClr val="C00000"/>
                          </a:solidFill>
                          <a:latin typeface="+mn-lt"/>
                        </a:rPr>
                        <a:t>343</a:t>
                      </a:r>
                      <a:r>
                        <a:rPr lang="ru-RU" sz="1800" b="0" dirty="0" smtClean="0">
                          <a:solidFill>
                            <a:schemeClr val="tx2">
                              <a:lumMod val="50000"/>
                            </a:schemeClr>
                          </a:solidFill>
                          <a:latin typeface="+mn-lt"/>
                        </a:rPr>
                        <a:t>  чел.</a:t>
                      </a:r>
                    </a:p>
                    <a:p>
                      <a:pPr marL="342900" marR="0" indent="-342900" algn="l" defTabSz="914400" rtl="0" eaLnBrk="1" fontAlgn="auto" latinLnBrk="0" hangingPunct="1">
                        <a:lnSpc>
                          <a:spcPct val="100000"/>
                        </a:lnSpc>
                        <a:spcBef>
                          <a:spcPts val="0"/>
                        </a:spcBef>
                        <a:spcAft>
                          <a:spcPts val="0"/>
                        </a:spcAft>
                        <a:buClrTx/>
                        <a:buSzTx/>
                        <a:buFont typeface="Wingdings" pitchFamily="2" charset="2"/>
                        <a:buNone/>
                        <a:tabLst/>
                        <a:defRPr/>
                      </a:pPr>
                      <a:endParaRPr lang="ru-RU" sz="1800" b="0" dirty="0" smtClean="0">
                        <a:solidFill>
                          <a:schemeClr val="tx2">
                            <a:lumMod val="50000"/>
                          </a:schemeClr>
                        </a:solidFill>
                        <a:latin typeface="+mn-lt"/>
                      </a:endParaRPr>
                    </a:p>
                    <a:p>
                      <a:pPr marL="342900" marR="0" indent="-342900" algn="l" defTabSz="914400" rtl="0" eaLnBrk="1" fontAlgn="auto" latinLnBrk="0" hangingPunct="1">
                        <a:lnSpc>
                          <a:spcPct val="100000"/>
                        </a:lnSpc>
                        <a:spcBef>
                          <a:spcPts val="0"/>
                        </a:spcBef>
                        <a:spcAft>
                          <a:spcPts val="0"/>
                        </a:spcAft>
                        <a:buClrTx/>
                        <a:buSzTx/>
                        <a:buFont typeface="Wingdings" pitchFamily="2" charset="2"/>
                        <a:buNone/>
                        <a:tabLst/>
                        <a:defRPr/>
                      </a:pPr>
                      <a:r>
                        <a:rPr lang="ru-RU" sz="1600" b="0" i="1" dirty="0" smtClean="0">
                          <a:solidFill>
                            <a:schemeClr val="tx2">
                              <a:lumMod val="50000"/>
                            </a:schemeClr>
                          </a:solidFill>
                          <a:latin typeface="+mn-lt"/>
                        </a:rPr>
                        <a:t>На апелляцию  заявку подали 23 учителя: заслушали на</a:t>
                      </a:r>
                      <a:r>
                        <a:rPr lang="ru-RU" sz="1600" b="0" i="1" baseline="0" dirty="0" smtClean="0">
                          <a:solidFill>
                            <a:schemeClr val="tx2">
                              <a:lumMod val="50000"/>
                            </a:schemeClr>
                          </a:solidFill>
                          <a:latin typeface="+mn-lt"/>
                        </a:rPr>
                        <a:t> </a:t>
                      </a:r>
                      <a:r>
                        <a:rPr lang="ru-RU" sz="1600" b="0" i="1" dirty="0" smtClean="0">
                          <a:solidFill>
                            <a:schemeClr val="tx2">
                              <a:lumMod val="50000"/>
                            </a:schemeClr>
                          </a:solidFill>
                          <a:latin typeface="+mn-lt"/>
                        </a:rPr>
                        <a:t>заседании комиссии 17чел., 6 чел.</a:t>
                      </a:r>
                      <a:r>
                        <a:rPr lang="ru-RU" sz="1600" b="0" i="1" baseline="0" dirty="0" smtClean="0">
                          <a:solidFill>
                            <a:schemeClr val="tx2">
                              <a:lumMod val="50000"/>
                            </a:schemeClr>
                          </a:solidFill>
                          <a:latin typeface="+mn-lt"/>
                        </a:rPr>
                        <a:t> не явились</a:t>
                      </a:r>
                    </a:p>
                    <a:p>
                      <a:pPr marL="342900" marR="0" indent="-342900" algn="l" defTabSz="914400" rtl="0" eaLnBrk="1" fontAlgn="auto" latinLnBrk="0" hangingPunct="1">
                        <a:lnSpc>
                          <a:spcPct val="100000"/>
                        </a:lnSpc>
                        <a:spcBef>
                          <a:spcPts val="0"/>
                        </a:spcBef>
                        <a:spcAft>
                          <a:spcPts val="0"/>
                        </a:spcAft>
                        <a:buClrTx/>
                        <a:buSzTx/>
                        <a:buFont typeface="Wingdings" pitchFamily="2" charset="2"/>
                        <a:buNone/>
                        <a:tabLst/>
                        <a:defRPr/>
                      </a:pPr>
                      <a:r>
                        <a:rPr lang="ru-RU" sz="1600" b="0" i="1" dirty="0" smtClean="0">
                          <a:solidFill>
                            <a:schemeClr val="tx2">
                              <a:lumMod val="50000"/>
                            </a:schemeClr>
                          </a:solidFill>
                          <a:latin typeface="+mn-lt"/>
                        </a:rPr>
                        <a:t>Комиссия работала</a:t>
                      </a:r>
                      <a:r>
                        <a:rPr lang="ru-RU" sz="1600" b="0" i="1" baseline="0" dirty="0" smtClean="0">
                          <a:solidFill>
                            <a:schemeClr val="tx2">
                              <a:lumMod val="50000"/>
                            </a:schemeClr>
                          </a:solidFill>
                          <a:latin typeface="+mn-lt"/>
                        </a:rPr>
                        <a:t> 11.10.2019 с 10.00 до 14.00</a:t>
                      </a:r>
                    </a:p>
                    <a:p>
                      <a:pPr marL="342900" marR="0" indent="-342900" algn="l" defTabSz="914400" rtl="0" eaLnBrk="1" fontAlgn="auto" latinLnBrk="0" hangingPunct="1">
                        <a:lnSpc>
                          <a:spcPct val="100000"/>
                        </a:lnSpc>
                        <a:spcBef>
                          <a:spcPts val="0"/>
                        </a:spcBef>
                        <a:spcAft>
                          <a:spcPts val="0"/>
                        </a:spcAft>
                        <a:buClrTx/>
                        <a:buSzTx/>
                        <a:buFont typeface="Wingdings" pitchFamily="2" charset="2"/>
                        <a:buNone/>
                        <a:tabLst/>
                        <a:defRPr/>
                      </a:pPr>
                      <a:endParaRPr lang="ru-RU" sz="1800" b="0" i="1" baseline="0" dirty="0" smtClean="0">
                        <a:solidFill>
                          <a:schemeClr val="tx2">
                            <a:lumMod val="50000"/>
                          </a:schemeClr>
                        </a:solidFill>
                        <a:latin typeface="+mn-lt"/>
                        <a:cs typeface="Times New Roman" pitchFamily="18" charset="0"/>
                      </a:endParaRPr>
                    </a:p>
                    <a:p>
                      <a:pPr marL="342900" marR="0" indent="-342900" algn="l" defTabSz="914400" rtl="0" eaLnBrk="1" fontAlgn="auto" latinLnBrk="0" hangingPunct="1">
                        <a:lnSpc>
                          <a:spcPct val="100000"/>
                        </a:lnSpc>
                        <a:spcBef>
                          <a:spcPts val="0"/>
                        </a:spcBef>
                        <a:spcAft>
                          <a:spcPts val="0"/>
                        </a:spcAft>
                        <a:buClrTx/>
                        <a:buSzTx/>
                        <a:buFont typeface="Wingdings" pitchFamily="2" charset="2"/>
                        <a:buNone/>
                        <a:tabLst/>
                        <a:defRPr/>
                      </a:pPr>
                      <a:endParaRPr lang="ru-RU" sz="1800" b="0" i="1" dirty="0" smtClean="0">
                        <a:solidFill>
                          <a:schemeClr val="tx2">
                            <a:lumMod val="50000"/>
                          </a:schemeClr>
                        </a:solidFill>
                        <a:latin typeface="+mn-lt"/>
                      </a:endParaRPr>
                    </a:p>
                    <a:p>
                      <a:pPr marL="342900" marR="0" indent="-342900" algn="l" defTabSz="914400" rtl="0" eaLnBrk="1" fontAlgn="auto" latinLnBrk="0" hangingPunct="1">
                        <a:lnSpc>
                          <a:spcPct val="100000"/>
                        </a:lnSpc>
                        <a:spcBef>
                          <a:spcPts val="0"/>
                        </a:spcBef>
                        <a:spcAft>
                          <a:spcPts val="0"/>
                        </a:spcAft>
                        <a:buClrTx/>
                        <a:buSzTx/>
                        <a:buFont typeface="Wingdings" pitchFamily="2" charset="2"/>
                        <a:buChar char="ü"/>
                        <a:tabLst/>
                        <a:defRPr/>
                      </a:pPr>
                      <a:endParaRPr lang="ru-RU" sz="1800" b="0" dirty="0" smtClean="0">
                        <a:solidFill>
                          <a:schemeClr val="tx2">
                            <a:lumMod val="50000"/>
                          </a:schemeClr>
                        </a:solidFill>
                        <a:latin typeface="+mn-lt"/>
                      </a:endParaRPr>
                    </a:p>
                    <a:p>
                      <a:pPr marL="342900" marR="0" indent="-342900" algn="l" defTabSz="914400" rtl="0" eaLnBrk="1" fontAlgn="auto" latinLnBrk="0" hangingPunct="1">
                        <a:lnSpc>
                          <a:spcPct val="100000"/>
                        </a:lnSpc>
                        <a:spcBef>
                          <a:spcPts val="0"/>
                        </a:spcBef>
                        <a:spcAft>
                          <a:spcPts val="0"/>
                        </a:spcAft>
                        <a:buClrTx/>
                        <a:buSzTx/>
                        <a:buFont typeface="Wingdings" pitchFamily="2" charset="2"/>
                        <a:buNone/>
                        <a:tabLst/>
                        <a:defRPr/>
                      </a:pPr>
                      <a:endParaRPr lang="ru-RU" sz="1800" b="0" dirty="0" smtClean="0">
                        <a:solidFill>
                          <a:schemeClr val="tx2">
                            <a:lumMod val="50000"/>
                          </a:schemeClr>
                        </a:solidFill>
                        <a:latin typeface="+mn-lt"/>
                        <a:cs typeface="Times New Roman"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bl>
          </a:graphicData>
        </a:graphic>
      </p:graphicFrame>
      <p:sp>
        <p:nvSpPr>
          <p:cNvPr id="4" name="Прямоугольник 3"/>
          <p:cNvSpPr/>
          <p:nvPr/>
        </p:nvSpPr>
        <p:spPr>
          <a:xfrm>
            <a:off x="719572" y="100121"/>
            <a:ext cx="7452828"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600" b="1" i="0" u="none" strike="noStrike" kern="1200" cap="none" spc="0" normalizeH="0" baseline="0" noProof="0" dirty="0">
                <a:ln>
                  <a:noFill/>
                </a:ln>
                <a:solidFill>
                  <a:srgbClr val="C00000"/>
                </a:solidFill>
                <a:effectLst/>
                <a:uLnTx/>
                <a:uFillTx/>
                <a:latin typeface="Garamond" panose="02020404030301010803" pitchFamily="18" charset="0"/>
                <a:ea typeface="+mn-ea"/>
                <a:cs typeface="Times New Roman" panose="02020603050405020304" pitchFamily="18" charset="0"/>
              </a:rPr>
              <a:t>Грант «Поддержка профессионального роста учителей общеобразовательных организаций Республики Татарстан» </a:t>
            </a:r>
          </a:p>
        </p:txBody>
      </p:sp>
      <p:sp>
        <p:nvSpPr>
          <p:cNvPr id="5" name="Прямоугольник 4"/>
          <p:cNvSpPr/>
          <p:nvPr/>
        </p:nvSpPr>
        <p:spPr>
          <a:xfrm>
            <a:off x="1202840" y="1849881"/>
            <a:ext cx="7560840"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sng" strike="noStrike" kern="1200" cap="none" spc="0" normalizeH="0" baseline="0" noProof="0" dirty="0" smtClean="0">
                <a:ln>
                  <a:noFill/>
                </a:ln>
                <a:solidFill>
                  <a:srgbClr val="002060"/>
                </a:solidFill>
                <a:effectLst/>
                <a:uLnTx/>
                <a:uFillTx/>
                <a:latin typeface="Arial"/>
                <a:ea typeface="+mn-ea"/>
                <a:cs typeface="Times New Roman" pitchFamily="18" charset="0"/>
              </a:rPr>
              <a:t>Допущены к участию в конкурсном отборе </a:t>
            </a:r>
            <a:r>
              <a:rPr kumimoji="0" lang="ru-RU" sz="1800" b="1" i="0" u="sng" strike="noStrike" kern="1200" cap="none" spc="0" normalizeH="0" baseline="0" noProof="0" dirty="0" smtClean="0">
                <a:ln>
                  <a:noFill/>
                </a:ln>
                <a:solidFill>
                  <a:srgbClr val="C00000"/>
                </a:solidFill>
                <a:effectLst/>
                <a:uLnTx/>
                <a:uFillTx/>
                <a:latin typeface="Arial"/>
                <a:ea typeface="+mn-ea"/>
                <a:cs typeface="Times New Roman" pitchFamily="18" charset="0"/>
              </a:rPr>
              <a:t>1380</a:t>
            </a:r>
            <a:r>
              <a:rPr kumimoji="0" lang="ru-RU" sz="1800" b="0" i="0" u="sng" strike="noStrike" kern="1200" cap="none" spc="0" normalizeH="0" baseline="0" noProof="0" dirty="0" smtClean="0">
                <a:ln>
                  <a:noFill/>
                </a:ln>
                <a:solidFill>
                  <a:srgbClr val="002060"/>
                </a:solidFill>
                <a:effectLst/>
                <a:uLnTx/>
                <a:uFillTx/>
                <a:latin typeface="Arial"/>
                <a:ea typeface="+mn-ea"/>
                <a:cs typeface="Times New Roman" pitchFamily="18" charset="0"/>
              </a:rPr>
              <a:t> соискателей гранта: </a:t>
            </a:r>
            <a:endParaRPr kumimoji="0" lang="ru-RU" sz="1800" b="0" i="0" u="sng" strike="noStrike" kern="1200" cap="none" spc="0" normalizeH="0" baseline="0" noProof="0" dirty="0">
              <a:ln>
                <a:noFill/>
              </a:ln>
              <a:solidFill>
                <a:prstClr val="black"/>
              </a:solidFill>
              <a:effectLst/>
              <a:uLnTx/>
              <a:uFillTx/>
              <a:latin typeface="Arial"/>
              <a:ea typeface="+mn-ea"/>
              <a:cs typeface="+mn-cs"/>
            </a:endParaRPr>
          </a:p>
        </p:txBody>
      </p:sp>
      <p:pic>
        <p:nvPicPr>
          <p:cNvPr id="8" name="Picture 6" descr="http://aksubayevo.ru/images/uploads/news/2018/4/27/1196c3f59c37977c9cec81ac355e0df1_XL.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6554" t="10591" r="22009" b="36450"/>
          <a:stretch/>
        </p:blipFill>
        <p:spPr bwMode="auto">
          <a:xfrm>
            <a:off x="8314345" y="0"/>
            <a:ext cx="833289" cy="555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775753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12915" y="195555"/>
            <a:ext cx="1038711" cy="575995"/>
          </a:xfrm>
          <a:prstGeom prst="rect">
            <a:avLst/>
          </a:prstGeom>
        </p:spPr>
      </p:pic>
      <p:sp>
        <p:nvSpPr>
          <p:cNvPr id="2" name="Номер слайда 1"/>
          <p:cNvSpPr>
            <a:spLocks noGrp="1"/>
          </p:cNvSpPr>
          <p:nvPr>
            <p:ph type="sldNum" sz="quarter" idx="12"/>
          </p:nvPr>
        </p:nvSpPr>
        <p:spPr>
          <a:xfrm>
            <a:off x="7046912" y="10563"/>
            <a:ext cx="2133600" cy="27384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ru-RU" sz="12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sp>
        <p:nvSpPr>
          <p:cNvPr id="3" name="Прямоугольник 2"/>
          <p:cNvSpPr/>
          <p:nvPr/>
        </p:nvSpPr>
        <p:spPr>
          <a:xfrm>
            <a:off x="827584" y="699542"/>
            <a:ext cx="7313504" cy="4093428"/>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810260" algn="l"/>
              </a:tabLst>
              <a:defRPr/>
            </a:pPr>
            <a:r>
              <a:rPr kumimoji="0" lang="ru-RU" sz="1200" b="1" i="0" u="none" strike="noStrike" kern="1200" cap="none" spc="0" normalizeH="0" baseline="0" noProof="0" dirty="0">
                <a:ln>
                  <a:noFill/>
                </a:ln>
                <a:solidFill>
                  <a:srgbClr val="002060"/>
                </a:solidFill>
                <a:effectLst/>
                <a:uLnTx/>
                <a:uFillTx/>
                <a:latin typeface="Arial"/>
                <a:ea typeface="+mn-ea"/>
                <a:cs typeface="Times New Roman" pitchFamily="18" charset="0"/>
              </a:rPr>
              <a:t>Ответственность за целевое и эффективное использование гранта </a:t>
            </a:r>
            <a:r>
              <a:rPr kumimoji="0" lang="ru-RU" sz="1200" b="1" i="0" u="none" strike="noStrike" kern="1200" cap="none" spc="0" normalizeH="0" baseline="0" noProof="0" dirty="0">
                <a:ln>
                  <a:noFill/>
                </a:ln>
                <a:solidFill>
                  <a:srgbClr val="C00000"/>
                </a:solidFill>
                <a:effectLst/>
                <a:uLnTx/>
                <a:uFillTx/>
                <a:latin typeface="Arial"/>
                <a:ea typeface="+mn-ea"/>
                <a:cs typeface="Times New Roman" pitchFamily="18" charset="0"/>
              </a:rPr>
              <a:t>возлагается на </a:t>
            </a:r>
            <a:r>
              <a:rPr kumimoji="0" lang="ru-RU" sz="1200" b="1" i="0" u="none" strike="noStrike" kern="1200" cap="none" spc="0" normalizeH="0" baseline="0" noProof="0" dirty="0" err="1">
                <a:ln>
                  <a:noFill/>
                </a:ln>
                <a:solidFill>
                  <a:srgbClr val="C00000"/>
                </a:solidFill>
                <a:effectLst/>
                <a:uLnTx/>
                <a:uFillTx/>
                <a:latin typeface="Arial"/>
                <a:ea typeface="+mn-ea"/>
                <a:cs typeface="Times New Roman" pitchFamily="18" charset="0"/>
              </a:rPr>
              <a:t>Грантополучателя</a:t>
            </a:r>
            <a:r>
              <a:rPr kumimoji="0" lang="ru-RU" sz="1200" b="1" i="0" u="none" strike="noStrike" kern="1200" cap="none" spc="0" normalizeH="0" baseline="0" noProof="0" dirty="0">
                <a:ln>
                  <a:noFill/>
                </a:ln>
                <a:solidFill>
                  <a:srgbClr val="C00000"/>
                </a:solidFill>
                <a:effectLst/>
                <a:uLnTx/>
                <a:uFillTx/>
                <a:latin typeface="Arial"/>
                <a:ea typeface="+mn-ea"/>
                <a:cs typeface="Times New Roman" pitchFamily="18" charset="0"/>
              </a:rPr>
              <a:t>.</a:t>
            </a:r>
          </a:p>
          <a:p>
            <a:pPr marL="0" marR="0" lvl="0" indent="450215" algn="just" defTabSz="914400" rtl="0" eaLnBrk="1" fontAlgn="auto" latinLnBrk="0" hangingPunct="1">
              <a:lnSpc>
                <a:spcPct val="100000"/>
              </a:lnSpc>
              <a:spcBef>
                <a:spcPts val="0"/>
              </a:spcBef>
              <a:spcAft>
                <a:spcPts val="0"/>
              </a:spcAft>
              <a:buClrTx/>
              <a:buSzTx/>
              <a:buFontTx/>
              <a:buNone/>
              <a:tabLst>
                <a:tab pos="900430" algn="l"/>
              </a:tabLst>
              <a:defRPr/>
            </a:pPr>
            <a:endParaRPr kumimoji="0" lang="ru-RU" sz="1400" b="0" i="0" u="none" strike="noStrike" kern="1200" cap="none" spc="0" normalizeH="0" baseline="0" noProof="0" dirty="0">
              <a:ln>
                <a:noFill/>
              </a:ln>
              <a:solidFill>
                <a:srgbClr val="002060"/>
              </a:solidFill>
              <a:effectLst/>
              <a:uLnTx/>
              <a:uFillTx/>
              <a:latin typeface="Arial"/>
              <a:ea typeface="+mn-ea"/>
              <a:cs typeface="Times New Roman"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tab pos="900430" algn="l"/>
              </a:tabLst>
              <a:defRPr/>
            </a:pPr>
            <a:r>
              <a:rPr kumimoji="0" lang="ru-RU" sz="1400" b="1" i="0" u="sng" strike="noStrike" kern="1200" cap="none" spc="0" normalizeH="0" baseline="0" noProof="0" dirty="0">
                <a:ln>
                  <a:noFill/>
                </a:ln>
                <a:solidFill>
                  <a:srgbClr val="002060"/>
                </a:solidFill>
                <a:effectLst/>
                <a:uLnTx/>
                <a:uFillTx/>
                <a:latin typeface="Arial"/>
                <a:ea typeface="+mn-ea"/>
                <a:cs typeface="Times New Roman" pitchFamily="18" charset="0"/>
              </a:rPr>
              <a:t>Отчёт </a:t>
            </a:r>
            <a:r>
              <a:rPr kumimoji="0" lang="ru-RU" sz="1400" b="1" i="0" u="sng" strike="noStrike" kern="1200" cap="none" spc="0" normalizeH="0" baseline="0" noProof="0" dirty="0" err="1">
                <a:ln>
                  <a:noFill/>
                </a:ln>
                <a:solidFill>
                  <a:srgbClr val="002060"/>
                </a:solidFill>
                <a:effectLst/>
                <a:uLnTx/>
                <a:uFillTx/>
                <a:latin typeface="Arial"/>
                <a:ea typeface="+mn-ea"/>
                <a:cs typeface="Times New Roman" pitchFamily="18" charset="0"/>
              </a:rPr>
              <a:t>грантополучателя</a:t>
            </a:r>
            <a:r>
              <a:rPr kumimoji="0" lang="ru-RU" sz="1400" b="1" i="0" u="sng" strike="noStrike" kern="1200" cap="none" spc="0" normalizeH="0" baseline="0" noProof="0" dirty="0">
                <a:ln>
                  <a:noFill/>
                </a:ln>
                <a:solidFill>
                  <a:srgbClr val="002060"/>
                </a:solidFill>
                <a:effectLst/>
                <a:uLnTx/>
                <a:uFillTx/>
                <a:latin typeface="Arial"/>
                <a:ea typeface="+mn-ea"/>
                <a:cs typeface="Times New Roman" pitchFamily="18" charset="0"/>
              </a:rPr>
              <a:t> должен содержать</a:t>
            </a:r>
            <a:r>
              <a:rPr kumimoji="0" lang="ru-RU" sz="1400" b="1" i="0" u="sng" strike="noStrike" kern="1200" cap="none" spc="0" normalizeH="0" baseline="0" noProof="0" dirty="0" smtClean="0">
                <a:ln>
                  <a:noFill/>
                </a:ln>
                <a:solidFill>
                  <a:srgbClr val="002060"/>
                </a:solidFill>
                <a:effectLst/>
                <a:uLnTx/>
                <a:uFillTx/>
                <a:latin typeface="Arial"/>
                <a:ea typeface="+mn-ea"/>
                <a:cs typeface="Times New Roman" pitchFamily="18" charset="0"/>
              </a:rPr>
              <a:t>:</a:t>
            </a:r>
          </a:p>
          <a:p>
            <a:pPr marL="0" marR="0" lvl="0" indent="450215" algn="just" defTabSz="914400" rtl="0" eaLnBrk="1" fontAlgn="auto" latinLnBrk="0" hangingPunct="1">
              <a:lnSpc>
                <a:spcPct val="100000"/>
              </a:lnSpc>
              <a:spcBef>
                <a:spcPts val="0"/>
              </a:spcBef>
              <a:spcAft>
                <a:spcPts val="0"/>
              </a:spcAft>
              <a:buClrTx/>
              <a:buSzTx/>
              <a:buFontTx/>
              <a:buNone/>
              <a:tabLst>
                <a:tab pos="900430" algn="l"/>
              </a:tabLst>
              <a:defRPr/>
            </a:pPr>
            <a:endParaRPr kumimoji="0" lang="ru-RU" sz="1400" b="0" i="0" u="none" strike="noStrike" kern="1200" cap="none" spc="0" normalizeH="0" baseline="0" noProof="0" dirty="0">
              <a:ln>
                <a:noFill/>
              </a:ln>
              <a:solidFill>
                <a:srgbClr val="002060"/>
              </a:solidFill>
              <a:effectLst/>
              <a:uLnTx/>
              <a:uFillTx/>
              <a:latin typeface="Arial"/>
              <a:ea typeface="+mn-ea"/>
              <a:cs typeface="Times New Roman" pitchFamily="18"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tab pos="270510" algn="l"/>
              </a:tabLst>
              <a:defRPr/>
            </a:pPr>
            <a:r>
              <a:rPr kumimoji="0" lang="ru-RU" sz="1200" b="0" i="0" u="none" strike="noStrike" kern="1200" cap="none" spc="0" normalizeH="0" baseline="0" noProof="0" dirty="0" smtClean="0">
                <a:ln>
                  <a:noFill/>
                </a:ln>
                <a:solidFill>
                  <a:srgbClr val="002060"/>
                </a:solidFill>
                <a:effectLst/>
                <a:uLnTx/>
                <a:uFillTx/>
                <a:latin typeface="Arial"/>
                <a:ea typeface="+mn-ea"/>
                <a:cs typeface="Times New Roman" pitchFamily="18" charset="0"/>
              </a:rPr>
              <a:t>выполнение плана </a:t>
            </a:r>
            <a:r>
              <a:rPr kumimoji="0" lang="ru-RU" sz="1200" b="0" i="0" u="none" strike="noStrike" kern="1200" cap="none" spc="0" normalizeH="0" baseline="0" noProof="0" dirty="0">
                <a:ln>
                  <a:noFill/>
                </a:ln>
                <a:solidFill>
                  <a:srgbClr val="002060"/>
                </a:solidFill>
                <a:effectLst/>
                <a:uLnTx/>
                <a:uFillTx/>
                <a:latin typeface="Arial"/>
                <a:ea typeface="+mn-ea"/>
                <a:cs typeface="Times New Roman" pitchFamily="18" charset="0"/>
              </a:rPr>
              <a:t>мероприятий (или «дорожную карту») с указанием значений показателей результативности работы </a:t>
            </a:r>
            <a:r>
              <a:rPr kumimoji="0" lang="ru-RU" sz="1200" b="0" i="0" u="none" strike="noStrike" kern="1200" cap="none" spc="0" normalizeH="0" baseline="0" noProof="0" dirty="0" err="1" smtClean="0">
                <a:ln>
                  <a:noFill/>
                </a:ln>
                <a:solidFill>
                  <a:srgbClr val="002060"/>
                </a:solidFill>
                <a:effectLst/>
                <a:uLnTx/>
                <a:uFillTx/>
                <a:latin typeface="Arial"/>
                <a:ea typeface="+mn-ea"/>
                <a:cs typeface="Times New Roman" pitchFamily="18" charset="0"/>
              </a:rPr>
              <a:t>грантополучателя</a:t>
            </a:r>
            <a:endParaRPr kumimoji="0" lang="ru-RU" sz="1200" b="0" i="0" u="none" strike="noStrike" kern="1200" cap="none" spc="0" normalizeH="0" baseline="0" noProof="0" dirty="0" smtClean="0">
              <a:ln>
                <a:noFill/>
              </a:ln>
              <a:solidFill>
                <a:srgbClr val="002060"/>
              </a:solidFill>
              <a:effectLst/>
              <a:uLnTx/>
              <a:uFillTx/>
              <a:latin typeface="Arial"/>
              <a:ea typeface="+mn-ea"/>
              <a:cs typeface="Times New Roman" pitchFamily="18"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tab pos="270510" algn="l"/>
              </a:tabLst>
              <a:defRPr/>
            </a:pPr>
            <a:endParaRPr kumimoji="0" lang="ru-RU" sz="800" b="0" i="0" u="none" strike="noStrike" kern="1200" cap="none" spc="0" normalizeH="0" baseline="0" noProof="0" dirty="0" smtClean="0">
              <a:ln>
                <a:noFill/>
              </a:ln>
              <a:solidFill>
                <a:srgbClr val="002060"/>
              </a:solidFill>
              <a:effectLst/>
              <a:uLnTx/>
              <a:uFillTx/>
              <a:latin typeface="Arial"/>
              <a:ea typeface="+mn-ea"/>
              <a:cs typeface="Times New Roman" pitchFamily="18"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tab pos="270510" algn="l"/>
              </a:tabLst>
              <a:defRPr/>
            </a:pPr>
            <a:r>
              <a:rPr kumimoji="0" lang="ru-RU" sz="1200" b="0" i="0" u="none" strike="noStrike" kern="1200" cap="none" spc="0" normalizeH="0" baseline="0" noProof="0" dirty="0">
                <a:ln>
                  <a:noFill/>
                </a:ln>
                <a:solidFill>
                  <a:srgbClr val="002060"/>
                </a:solidFill>
                <a:effectLst/>
                <a:uLnTx/>
                <a:uFillTx/>
                <a:latin typeface="Arial"/>
                <a:ea typeface="+mn-ea"/>
                <a:cs typeface="Times New Roman" pitchFamily="18" charset="0"/>
              </a:rPr>
              <a:t>методические материалы, разработанные в ходе реализации проекта </a:t>
            </a:r>
            <a:r>
              <a:rPr kumimoji="0" lang="ru-RU" sz="1200" b="0" i="0" u="none" strike="noStrike" kern="1200" cap="none" spc="0" normalizeH="0" baseline="0" noProof="0" dirty="0" err="1">
                <a:ln>
                  <a:noFill/>
                </a:ln>
                <a:solidFill>
                  <a:srgbClr val="002060"/>
                </a:solidFill>
                <a:effectLst/>
                <a:uLnTx/>
                <a:uFillTx/>
                <a:latin typeface="Arial"/>
                <a:ea typeface="+mn-ea"/>
                <a:cs typeface="Times New Roman" pitchFamily="18" charset="0"/>
              </a:rPr>
              <a:t>грантополучателя</a:t>
            </a:r>
            <a:r>
              <a:rPr kumimoji="0" lang="ru-RU" sz="1200" b="0" i="0" u="none" strike="noStrike" kern="1200" cap="none" spc="0" normalizeH="0" baseline="0" noProof="0" dirty="0">
                <a:ln>
                  <a:noFill/>
                </a:ln>
                <a:solidFill>
                  <a:srgbClr val="002060"/>
                </a:solidFill>
                <a:effectLst/>
                <a:uLnTx/>
                <a:uFillTx/>
                <a:latin typeface="Arial"/>
                <a:ea typeface="+mn-ea"/>
                <a:cs typeface="Times New Roman" pitchFamily="18" charset="0"/>
              </a:rPr>
              <a:t> (прикрепляются к отчету</a:t>
            </a:r>
            <a:r>
              <a:rPr kumimoji="0" lang="ru-RU" sz="1200" b="0" i="0" u="none" strike="noStrike" kern="1200" cap="none" spc="0" normalizeH="0" baseline="0" noProof="0" dirty="0" smtClean="0">
                <a:ln>
                  <a:noFill/>
                </a:ln>
                <a:solidFill>
                  <a:srgbClr val="002060"/>
                </a:solidFill>
                <a:effectLst/>
                <a:uLnTx/>
                <a:uFillTx/>
                <a:latin typeface="Arial"/>
                <a:ea typeface="+mn-ea"/>
                <a:cs typeface="Times New Roman" pitchFamily="18" charset="0"/>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tab pos="270510" algn="l"/>
              </a:tabLst>
              <a:defRPr/>
            </a:pPr>
            <a:endParaRPr kumimoji="0" lang="ru-RU" sz="800" b="0" i="0" u="none" strike="noStrike" kern="1200" cap="none" spc="0" normalizeH="0" baseline="0" noProof="0" dirty="0" smtClean="0">
              <a:ln>
                <a:noFill/>
              </a:ln>
              <a:solidFill>
                <a:srgbClr val="002060"/>
              </a:solidFill>
              <a:effectLst/>
              <a:uLnTx/>
              <a:uFillTx/>
              <a:latin typeface="Arial"/>
              <a:ea typeface="+mn-ea"/>
              <a:cs typeface="Times New Roman" pitchFamily="18"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tab pos="270510" algn="l"/>
              </a:tabLst>
              <a:defRPr/>
            </a:pPr>
            <a:r>
              <a:rPr kumimoji="0" lang="ru-RU" sz="1200" b="0" i="0" u="none" strike="noStrike" kern="1200" cap="none" spc="0" normalizeH="0" baseline="0" noProof="0" dirty="0" smtClean="0">
                <a:ln>
                  <a:noFill/>
                </a:ln>
                <a:solidFill>
                  <a:srgbClr val="002060"/>
                </a:solidFill>
                <a:effectLst/>
                <a:uLnTx/>
                <a:uFillTx/>
                <a:latin typeface="Arial"/>
                <a:ea typeface="+mn-ea"/>
                <a:cs typeface="Times New Roman" pitchFamily="18" charset="0"/>
              </a:rPr>
              <a:t>выполнение плана по профессиональному росту молодых учителей, исходя из профессиональных затруднений педагогов в преподаваемой области в соответствии с профессиональным стандартом</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tab pos="270510" algn="l"/>
              </a:tabLst>
              <a:defRPr/>
            </a:pPr>
            <a:endParaRPr kumimoji="0" lang="ru-RU" sz="800" b="0" i="0" u="none" strike="noStrike" kern="1200" cap="none" spc="0" normalizeH="0" baseline="0" noProof="0" dirty="0" smtClean="0">
              <a:ln>
                <a:noFill/>
              </a:ln>
              <a:solidFill>
                <a:srgbClr val="002060"/>
              </a:solidFill>
              <a:effectLst/>
              <a:uLnTx/>
              <a:uFillTx/>
              <a:latin typeface="Arial"/>
              <a:ea typeface="+mn-ea"/>
              <a:cs typeface="Times New Roman" pitchFamily="18"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tab pos="270510" algn="l"/>
              </a:tabLst>
              <a:defRPr/>
            </a:pPr>
            <a:r>
              <a:rPr kumimoji="0" lang="ru-RU" sz="1200" b="0" i="0" u="none" strike="noStrike" kern="1200" cap="none" spc="0" normalizeH="0" baseline="0" noProof="0" dirty="0">
                <a:ln>
                  <a:noFill/>
                </a:ln>
                <a:solidFill>
                  <a:srgbClr val="002060"/>
                </a:solidFill>
                <a:effectLst/>
                <a:uLnTx/>
                <a:uFillTx/>
                <a:latin typeface="Arial"/>
                <a:ea typeface="+mn-ea"/>
                <a:cs typeface="Times New Roman" pitchFamily="18" charset="0"/>
              </a:rPr>
              <a:t>в</a:t>
            </a:r>
            <a:r>
              <a:rPr kumimoji="0" lang="ru-RU" sz="1200" b="0" i="0" u="none" strike="noStrike" kern="1200" cap="none" spc="0" normalizeH="0" baseline="0" noProof="0" dirty="0" smtClean="0">
                <a:ln>
                  <a:noFill/>
                </a:ln>
                <a:solidFill>
                  <a:srgbClr val="002060"/>
                </a:solidFill>
                <a:effectLst/>
                <a:uLnTx/>
                <a:uFillTx/>
                <a:latin typeface="Arial"/>
                <a:ea typeface="+mn-ea"/>
                <a:cs typeface="Times New Roman" pitchFamily="18" charset="0"/>
              </a:rPr>
              <a:t>ыполнение плана наставнической деятельности по развитию профессиональных компетенций и устранению профессионального дефицита учителей, исходя из требований профессионального стандарта педагога</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tab pos="270510" algn="l"/>
              </a:tabLst>
              <a:defRPr/>
            </a:pPr>
            <a:endParaRPr kumimoji="0" lang="ru-RU" sz="800" b="0" i="0" u="none" strike="noStrike" kern="1200" cap="none" spc="0" normalizeH="0" baseline="0" noProof="0" dirty="0" smtClean="0">
              <a:ln>
                <a:noFill/>
              </a:ln>
              <a:solidFill>
                <a:srgbClr val="002060"/>
              </a:solidFill>
              <a:effectLst/>
              <a:uLnTx/>
              <a:uFillTx/>
              <a:latin typeface="Arial"/>
              <a:ea typeface="+mn-ea"/>
              <a:cs typeface="Times New Roman" pitchFamily="18"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tab pos="270510" algn="l"/>
              </a:tabLst>
              <a:defRPr/>
            </a:pPr>
            <a:r>
              <a:rPr kumimoji="0" lang="ru-RU" sz="1200" b="0" i="0" u="none" strike="noStrike" kern="1200" cap="none" spc="0" normalizeH="0" baseline="0" noProof="0" dirty="0">
                <a:ln>
                  <a:noFill/>
                </a:ln>
                <a:solidFill>
                  <a:srgbClr val="002060"/>
                </a:solidFill>
                <a:effectLst/>
                <a:uLnTx/>
                <a:uFillTx/>
                <a:latin typeface="Arial"/>
                <a:ea typeface="+mn-ea"/>
                <a:cs typeface="Times New Roman" pitchFamily="18" charset="0"/>
              </a:rPr>
              <a:t>в</a:t>
            </a:r>
            <a:r>
              <a:rPr kumimoji="0" lang="ru-RU" sz="1200" b="0" i="0" u="none" strike="noStrike" kern="1200" cap="none" spc="0" normalizeH="0" baseline="0" noProof="0" dirty="0" smtClean="0">
                <a:ln>
                  <a:noFill/>
                </a:ln>
                <a:solidFill>
                  <a:srgbClr val="002060"/>
                </a:solidFill>
                <a:effectLst/>
                <a:uLnTx/>
                <a:uFillTx/>
                <a:latin typeface="Arial"/>
                <a:ea typeface="+mn-ea"/>
                <a:cs typeface="Times New Roman" pitchFamily="18" charset="0"/>
              </a:rPr>
              <a:t>ыполнение программы обучения педагогических работников экспертной деятельности</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tab pos="270510" algn="l"/>
              </a:tabLst>
              <a:defRPr/>
            </a:pPr>
            <a:endParaRPr kumimoji="0" lang="ru-RU" sz="800" b="0" i="0" u="none" strike="noStrike" kern="1200" cap="none" spc="0" normalizeH="0" baseline="0" noProof="0" dirty="0">
              <a:ln>
                <a:noFill/>
              </a:ln>
              <a:solidFill>
                <a:srgbClr val="002060"/>
              </a:solidFill>
              <a:effectLst/>
              <a:uLnTx/>
              <a:uFillTx/>
              <a:latin typeface="Arial"/>
              <a:ea typeface="+mn-ea"/>
              <a:cs typeface="Times New Roman" pitchFamily="18"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tab pos="270510" algn="l"/>
              </a:tabLst>
              <a:defRPr/>
            </a:pPr>
            <a:r>
              <a:rPr kumimoji="0" lang="ru-RU" sz="1200" b="0" i="0" u="none" strike="noStrike" kern="1200" cap="none" spc="0" normalizeH="0" baseline="0" noProof="0" dirty="0" smtClean="0">
                <a:ln>
                  <a:noFill/>
                </a:ln>
                <a:solidFill>
                  <a:srgbClr val="002060"/>
                </a:solidFill>
                <a:effectLst/>
                <a:uLnTx/>
                <a:uFillTx/>
                <a:latin typeface="Arial"/>
                <a:ea typeface="+mn-ea"/>
                <a:cs typeface="Times New Roman" pitchFamily="18" charset="0"/>
              </a:rPr>
              <a:t>результаты </a:t>
            </a:r>
            <a:r>
              <a:rPr kumimoji="0" lang="ru-RU" sz="1200" b="0" i="0" u="none" strike="noStrike" kern="1200" cap="none" spc="0" normalizeH="0" baseline="0" noProof="0" dirty="0">
                <a:ln>
                  <a:noFill/>
                </a:ln>
                <a:solidFill>
                  <a:srgbClr val="002060"/>
                </a:solidFill>
                <a:effectLst/>
                <a:uLnTx/>
                <a:uFillTx/>
                <a:latin typeface="Arial"/>
                <a:ea typeface="+mn-ea"/>
                <a:cs typeface="Times New Roman" pitchFamily="18" charset="0"/>
              </a:rPr>
              <a:t>эффективности реализации проекта </a:t>
            </a:r>
            <a:r>
              <a:rPr kumimoji="0" lang="ru-RU" sz="1200" b="0" i="0" u="none" strike="noStrike" kern="1200" cap="none" spc="0" normalizeH="0" baseline="0" noProof="0" dirty="0" err="1" smtClean="0">
                <a:ln>
                  <a:noFill/>
                </a:ln>
                <a:solidFill>
                  <a:srgbClr val="002060"/>
                </a:solidFill>
                <a:effectLst/>
                <a:uLnTx/>
                <a:uFillTx/>
                <a:latin typeface="Arial"/>
                <a:ea typeface="+mn-ea"/>
                <a:cs typeface="Times New Roman" pitchFamily="18" charset="0"/>
              </a:rPr>
              <a:t>грантополучателя</a:t>
            </a:r>
            <a:r>
              <a:rPr kumimoji="0" lang="ru-RU" sz="1400" b="0" i="0" u="none" strike="noStrike" kern="1200" cap="none" spc="0" normalizeH="0" baseline="0" noProof="0" dirty="0">
                <a:ln>
                  <a:noFill/>
                </a:ln>
                <a:solidFill>
                  <a:srgbClr val="002060"/>
                </a:solidFill>
                <a:effectLst/>
                <a:uLnTx/>
                <a:uFillTx/>
                <a:latin typeface="Arial"/>
                <a:ea typeface="+mn-ea"/>
                <a:cs typeface="Times New Roman" pitchFamily="18" charset="0"/>
              </a:rPr>
              <a:t> </a:t>
            </a:r>
          </a:p>
        </p:txBody>
      </p:sp>
      <p:sp>
        <p:nvSpPr>
          <p:cNvPr id="4" name="Прямоугольник 3"/>
          <p:cNvSpPr/>
          <p:nvPr/>
        </p:nvSpPr>
        <p:spPr>
          <a:xfrm>
            <a:off x="2411760" y="26278"/>
            <a:ext cx="4392488"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600" b="1" i="0" u="none" strike="noStrike" kern="1200" cap="none" spc="0" normalizeH="0" baseline="0" noProof="0" dirty="0">
                <a:ln>
                  <a:solidFill>
                    <a:srgbClr val="C0504D">
                      <a:lumMod val="75000"/>
                    </a:srgbClr>
                  </a:solidFill>
                </a:ln>
                <a:solidFill>
                  <a:srgbClr val="FF0000"/>
                </a:solidFill>
                <a:effectLst/>
                <a:uLnTx/>
                <a:uFillTx/>
                <a:latin typeface="Garamond" pitchFamily="18" charset="0"/>
                <a:ea typeface="+mn-ea"/>
                <a:cs typeface="+mn-cs"/>
              </a:rPr>
              <a:t>Ответственность за </a:t>
            </a:r>
            <a:r>
              <a:rPr kumimoji="0" lang="ru-RU" sz="1600" b="1" i="0" u="none" strike="noStrike" kern="1200" cap="none" spc="0" normalizeH="0" baseline="0" noProof="0" dirty="0" smtClean="0">
                <a:ln>
                  <a:solidFill>
                    <a:srgbClr val="C0504D">
                      <a:lumMod val="75000"/>
                    </a:srgbClr>
                  </a:solidFill>
                </a:ln>
                <a:solidFill>
                  <a:srgbClr val="FF0000"/>
                </a:solidFill>
                <a:effectLst/>
                <a:uLnTx/>
                <a:uFillTx/>
                <a:latin typeface="Garamond" pitchFamily="18" charset="0"/>
                <a:ea typeface="+mn-ea"/>
                <a:cs typeface="+mn-cs"/>
              </a:rPr>
              <a:t>использование </a:t>
            </a:r>
            <a:r>
              <a:rPr kumimoji="0" lang="ru-RU" sz="1600" b="1" i="0" u="none" strike="noStrike" kern="1200" cap="none" spc="0" normalizeH="0" baseline="0" noProof="0" dirty="0">
                <a:ln>
                  <a:solidFill>
                    <a:srgbClr val="C0504D">
                      <a:lumMod val="75000"/>
                    </a:srgbClr>
                  </a:solidFill>
                </a:ln>
                <a:solidFill>
                  <a:srgbClr val="FF0000"/>
                </a:solidFill>
                <a:effectLst/>
                <a:uLnTx/>
                <a:uFillTx/>
                <a:latin typeface="Garamond" pitchFamily="18" charset="0"/>
                <a:ea typeface="+mn-ea"/>
                <a:cs typeface="+mn-cs"/>
              </a:rPr>
              <a:t>гранта </a:t>
            </a:r>
          </a:p>
        </p:txBody>
      </p:sp>
    </p:spTree>
    <p:extLst>
      <p:ext uri="{BB962C8B-B14F-4D97-AF65-F5344CB8AC3E}">
        <p14:creationId xmlns:p14="http://schemas.microsoft.com/office/powerpoint/2010/main" val="1909522993"/>
      </p:ext>
    </p:extLst>
  </p:cSld>
  <p:clrMapOvr>
    <a:masterClrMapping/>
  </p:clrMapOvr>
  <p:transition spd="slow">
    <p:wip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1129"/>
            <a:ext cx="7920880" cy="623697"/>
          </a:xfrm>
        </p:spPr>
        <p:txBody>
          <a:bodyPr>
            <a:noAutofit/>
          </a:bodyPr>
          <a:lstStyle/>
          <a:p>
            <a:pPr marL="0" indent="0"/>
            <a:r>
              <a:rPr lang="ru-RU" sz="1800" dirty="0" smtClean="0">
                <a:ln>
                  <a:solidFill>
                    <a:srgbClr val="C0504D">
                      <a:lumMod val="75000"/>
                    </a:srgbClr>
                  </a:solidFill>
                </a:ln>
                <a:solidFill>
                  <a:srgbClr val="FF0000"/>
                </a:solidFill>
                <a:latin typeface="Garamond" pitchFamily="18" charset="0"/>
                <a:ea typeface="+mn-ea"/>
                <a:cs typeface="+mn-cs"/>
              </a:rPr>
              <a:t>Дальнейшие шаги по грантам. Контроль со стороны РОО и ММС</a:t>
            </a:r>
            <a:endParaRPr lang="ru-RU" sz="1800" b="1" dirty="0">
              <a:ln>
                <a:solidFill>
                  <a:srgbClr val="C0504D">
                    <a:lumMod val="75000"/>
                  </a:srgbClr>
                </a:solidFill>
              </a:ln>
              <a:solidFill>
                <a:srgbClr val="FF0000"/>
              </a:solidFill>
              <a:latin typeface="Garamond" pitchFamily="18" charset="0"/>
              <a:ea typeface="+mn-ea"/>
              <a:cs typeface="+mn-cs"/>
            </a:endParaRPr>
          </a:p>
        </p:txBody>
      </p:sp>
      <p:sp>
        <p:nvSpPr>
          <p:cNvPr id="3" name="Объект 2"/>
          <p:cNvSpPr>
            <a:spLocks noGrp="1"/>
          </p:cNvSpPr>
          <p:nvPr>
            <p:ph idx="1"/>
          </p:nvPr>
        </p:nvSpPr>
        <p:spPr>
          <a:xfrm>
            <a:off x="899592" y="4011910"/>
            <a:ext cx="7560840" cy="144015"/>
          </a:xfrm>
        </p:spPr>
        <p:txBody>
          <a:bodyPr>
            <a:normAutofit fontScale="25000" lnSpcReduction="20000"/>
          </a:bodyPr>
          <a:lstStyle/>
          <a:p>
            <a:pPr marL="342900" indent="-342900">
              <a:buNone/>
            </a:pPr>
            <a:r>
              <a:rPr lang="ru-RU" sz="1800" dirty="0" smtClean="0">
                <a:solidFill>
                  <a:srgbClr val="002060"/>
                </a:solidFill>
                <a:cs typeface="Times New Roman" pitchFamily="18" charset="0"/>
              </a:rPr>
              <a:t>     </a:t>
            </a:r>
            <a:endParaRPr lang="ru-RU" sz="1800" dirty="0" smtClean="0"/>
          </a:p>
        </p:txBody>
      </p:sp>
      <p:graphicFrame>
        <p:nvGraphicFramePr>
          <p:cNvPr id="7" name="Таблица 6"/>
          <p:cNvGraphicFramePr>
            <a:graphicFrameLocks noGrp="1"/>
          </p:cNvGraphicFramePr>
          <p:nvPr>
            <p:extLst>
              <p:ext uri="{D42A27DB-BD31-4B8C-83A1-F6EECF244321}">
                <p14:modId xmlns:p14="http://schemas.microsoft.com/office/powerpoint/2010/main" val="1244109192"/>
              </p:ext>
            </p:extLst>
          </p:nvPr>
        </p:nvGraphicFramePr>
        <p:xfrm>
          <a:off x="1070428" y="624826"/>
          <a:ext cx="7200800" cy="3960440"/>
        </p:xfrm>
        <a:graphic>
          <a:graphicData uri="http://schemas.openxmlformats.org/drawingml/2006/table">
            <a:tbl>
              <a:tblPr firstRow="1" bandRow="1">
                <a:tableStyleId>{5C22544A-7EE6-4342-B048-85BDC9FD1C3A}</a:tableStyleId>
              </a:tblPr>
              <a:tblGrid>
                <a:gridCol w="7200800">
                  <a:extLst>
                    <a:ext uri="{9D8B030D-6E8A-4147-A177-3AD203B41FA5}">
                      <a16:colId xmlns:a16="http://schemas.microsoft.com/office/drawing/2014/main" xmlns="" val="20000"/>
                    </a:ext>
                  </a:extLst>
                </a:gridCol>
              </a:tblGrid>
              <a:tr h="3960440">
                <a:tc>
                  <a:txBody>
                    <a:bodyPr/>
                    <a:lstStyle/>
                    <a:p>
                      <a:pPr marL="342900" indent="-342900" algn="l">
                        <a:buFont typeface="Wingdings" pitchFamily="2" charset="2"/>
                        <a:buChar char="ü"/>
                      </a:pPr>
                      <a:r>
                        <a:rPr lang="ru-RU" sz="1600" b="0" dirty="0" smtClean="0">
                          <a:solidFill>
                            <a:srgbClr val="002060"/>
                          </a:solidFill>
                          <a:latin typeface="+mn-lt"/>
                          <a:cs typeface="Times New Roman" pitchFamily="18" charset="0"/>
                        </a:rPr>
                        <a:t>Нужны выверенные и проверенные районами списки </a:t>
                      </a:r>
                      <a:r>
                        <a:rPr lang="ru-RU" sz="1600" b="0" dirty="0" err="1" smtClean="0">
                          <a:solidFill>
                            <a:srgbClr val="002060"/>
                          </a:solidFill>
                          <a:latin typeface="+mn-lt"/>
                          <a:cs typeface="Times New Roman" pitchFamily="18" charset="0"/>
                        </a:rPr>
                        <a:t>грантополучателей</a:t>
                      </a:r>
                      <a:r>
                        <a:rPr lang="ru-RU" sz="1600" b="0" dirty="0" smtClean="0">
                          <a:solidFill>
                            <a:srgbClr val="002060"/>
                          </a:solidFill>
                          <a:latin typeface="+mn-lt"/>
                          <a:cs typeface="Times New Roman" pitchFamily="18" charset="0"/>
                        </a:rPr>
                        <a:t> для приказа МОиН РТ </a:t>
                      </a:r>
                      <a:r>
                        <a:rPr lang="ru-RU" sz="1600" b="1" u="sng" dirty="0" smtClean="0">
                          <a:solidFill>
                            <a:srgbClr val="C00000"/>
                          </a:solidFill>
                          <a:latin typeface="+mn-lt"/>
                          <a:cs typeface="Times New Roman" pitchFamily="18" charset="0"/>
                        </a:rPr>
                        <a:t>к</a:t>
                      </a:r>
                      <a:r>
                        <a:rPr lang="ru-RU" sz="1600" b="1" u="sng" baseline="0" dirty="0" smtClean="0">
                          <a:solidFill>
                            <a:srgbClr val="C00000"/>
                          </a:solidFill>
                          <a:latin typeface="+mn-lt"/>
                          <a:cs typeface="Times New Roman" pitchFamily="18" charset="0"/>
                        </a:rPr>
                        <a:t> 17.10.19</a:t>
                      </a:r>
                      <a:r>
                        <a:rPr lang="ru-RU" sz="1600" b="1" u="sng" baseline="0" dirty="0" smtClean="0">
                          <a:solidFill>
                            <a:srgbClr val="002060"/>
                          </a:solidFill>
                          <a:latin typeface="+mn-lt"/>
                          <a:cs typeface="Times New Roman" pitchFamily="18" charset="0"/>
                        </a:rPr>
                        <a:t>!</a:t>
                      </a:r>
                    </a:p>
                    <a:p>
                      <a:pPr marL="342900" indent="-342900" algn="l">
                        <a:buFont typeface="Wingdings" pitchFamily="2" charset="2"/>
                        <a:buChar char="ü"/>
                      </a:pPr>
                      <a:endParaRPr lang="ru-RU" sz="1600" b="0" dirty="0" smtClean="0">
                        <a:solidFill>
                          <a:srgbClr val="002060"/>
                        </a:solidFill>
                        <a:latin typeface="+mn-lt"/>
                        <a:cs typeface="Times New Roman" pitchFamily="18" charset="0"/>
                      </a:endParaRPr>
                    </a:p>
                    <a:p>
                      <a:pPr marL="342900" indent="-342900" algn="l">
                        <a:buFont typeface="Wingdings" pitchFamily="2" charset="2"/>
                        <a:buChar char="ü"/>
                      </a:pPr>
                      <a:r>
                        <a:rPr lang="ru-RU" sz="1600" b="0" dirty="0" smtClean="0">
                          <a:solidFill>
                            <a:srgbClr val="002060"/>
                          </a:solidFill>
                          <a:latin typeface="+mn-lt"/>
                          <a:cs typeface="Times New Roman" pitchFamily="18" charset="0"/>
                        </a:rPr>
                        <a:t>В соответствии с приказом МОиН РТ заключается</a:t>
                      </a:r>
                      <a:r>
                        <a:rPr lang="ru-RU" sz="1600" b="0" baseline="0" dirty="0" smtClean="0">
                          <a:solidFill>
                            <a:srgbClr val="002060"/>
                          </a:solidFill>
                          <a:latin typeface="+mn-lt"/>
                          <a:cs typeface="Times New Roman" pitchFamily="18" charset="0"/>
                        </a:rPr>
                        <a:t> соглашение между МОиН РТ и </a:t>
                      </a:r>
                      <a:r>
                        <a:rPr lang="ru-RU" sz="1600" b="0" baseline="0" dirty="0" err="1" smtClean="0">
                          <a:solidFill>
                            <a:srgbClr val="002060"/>
                          </a:solidFill>
                          <a:latin typeface="+mn-lt"/>
                          <a:cs typeface="Times New Roman" pitchFamily="18" charset="0"/>
                        </a:rPr>
                        <a:t>грантополучателем</a:t>
                      </a:r>
                      <a:r>
                        <a:rPr lang="ru-RU" sz="1600" b="0" baseline="0" dirty="0" smtClean="0">
                          <a:solidFill>
                            <a:srgbClr val="002060"/>
                          </a:solidFill>
                          <a:latin typeface="+mn-lt"/>
                          <a:cs typeface="Times New Roman" pitchFamily="18" charset="0"/>
                        </a:rPr>
                        <a:t> (с физлицом)!</a:t>
                      </a:r>
                    </a:p>
                    <a:p>
                      <a:pPr marL="342900" indent="-342900" algn="l">
                        <a:buFont typeface="Wingdings" pitchFamily="2" charset="2"/>
                        <a:buChar char="ü"/>
                      </a:pPr>
                      <a:endParaRPr lang="ru-RU" sz="1600" b="0" dirty="0" smtClean="0">
                        <a:solidFill>
                          <a:schemeClr val="tx2">
                            <a:lumMod val="50000"/>
                          </a:schemeClr>
                        </a:solidFill>
                        <a:latin typeface="+mn-lt"/>
                      </a:endParaRPr>
                    </a:p>
                    <a:p>
                      <a:pPr marL="342900" indent="-342900">
                        <a:buFont typeface="Wingdings" pitchFamily="2" charset="2"/>
                        <a:buChar char="ü"/>
                      </a:pPr>
                      <a:r>
                        <a:rPr lang="ru-RU" sz="1600" b="0" dirty="0" smtClean="0">
                          <a:solidFill>
                            <a:srgbClr val="002060"/>
                          </a:solidFill>
                          <a:latin typeface="+mn-lt"/>
                          <a:cs typeface="Times New Roman" pitchFamily="18" charset="0"/>
                        </a:rPr>
                        <a:t>Выплата средств гранта осуществляет МОиН РТ на счета </a:t>
                      </a:r>
                      <a:r>
                        <a:rPr lang="ru-RU" sz="1600" b="0" dirty="0" err="1" smtClean="0">
                          <a:solidFill>
                            <a:srgbClr val="002060"/>
                          </a:solidFill>
                          <a:latin typeface="+mn-lt"/>
                          <a:cs typeface="Times New Roman" pitchFamily="18" charset="0"/>
                        </a:rPr>
                        <a:t>грантополучателей</a:t>
                      </a:r>
                      <a:r>
                        <a:rPr lang="ru-RU" sz="1600" b="0" dirty="0" smtClean="0">
                          <a:solidFill>
                            <a:srgbClr val="002060"/>
                          </a:solidFill>
                          <a:latin typeface="+mn-lt"/>
                          <a:cs typeface="Times New Roman" pitchFamily="18" charset="0"/>
                        </a:rPr>
                        <a:t> в 2019 году </a:t>
                      </a:r>
                    </a:p>
                    <a:p>
                      <a:pPr marL="342900" indent="-342900">
                        <a:buFont typeface="Wingdings" pitchFamily="2" charset="2"/>
                        <a:buChar char="ü"/>
                      </a:pPr>
                      <a:endParaRPr lang="ru-RU" sz="1600" b="0" dirty="0" smtClean="0">
                        <a:solidFill>
                          <a:srgbClr val="002060"/>
                        </a:solidFill>
                        <a:latin typeface="+mn-lt"/>
                        <a:cs typeface="Times New Roman" pitchFamily="18" charset="0"/>
                      </a:endParaRPr>
                    </a:p>
                    <a:p>
                      <a:pPr marL="342900" indent="-342900">
                        <a:buFont typeface="Wingdings" pitchFamily="2" charset="2"/>
                        <a:buChar char="ü"/>
                      </a:pPr>
                      <a:r>
                        <a:rPr lang="ru-RU" sz="1600" b="0" dirty="0" err="1" smtClean="0">
                          <a:solidFill>
                            <a:schemeClr val="tx2">
                              <a:lumMod val="50000"/>
                            </a:schemeClr>
                          </a:solidFill>
                          <a:latin typeface="+mn-lt"/>
                        </a:rPr>
                        <a:t>Грантополучатель</a:t>
                      </a:r>
                      <a:r>
                        <a:rPr lang="ru-RU" sz="1600" b="0" dirty="0" smtClean="0">
                          <a:solidFill>
                            <a:schemeClr val="tx2">
                              <a:lumMod val="50000"/>
                            </a:schemeClr>
                          </a:solidFill>
                          <a:latin typeface="+mn-lt"/>
                        </a:rPr>
                        <a:t> реализует</a:t>
                      </a:r>
                      <a:r>
                        <a:rPr lang="ru-RU" sz="1600" b="0" baseline="0" dirty="0" smtClean="0">
                          <a:solidFill>
                            <a:schemeClr val="tx2">
                              <a:lumMod val="50000"/>
                            </a:schemeClr>
                          </a:solidFill>
                          <a:latin typeface="+mn-lt"/>
                        </a:rPr>
                        <a:t> свой проект в течение учебного (до мая 2020 г.) </a:t>
                      </a:r>
                    </a:p>
                    <a:p>
                      <a:pPr marL="342900" indent="-342900">
                        <a:buFont typeface="Wingdings" pitchFamily="2" charset="2"/>
                        <a:buChar char="ü"/>
                      </a:pPr>
                      <a:r>
                        <a:rPr lang="ru-RU" sz="1600" b="0" baseline="0" dirty="0" smtClean="0">
                          <a:solidFill>
                            <a:schemeClr val="tx2">
                              <a:lumMod val="50000"/>
                            </a:schemeClr>
                          </a:solidFill>
                          <a:latin typeface="+mn-lt"/>
                          <a:cs typeface="Times New Roman" pitchFamily="18" charset="0"/>
                        </a:rPr>
                        <a:t>Отчет </a:t>
                      </a:r>
                      <a:r>
                        <a:rPr lang="ru-RU" sz="1600" b="0" baseline="0" dirty="0" err="1" smtClean="0">
                          <a:solidFill>
                            <a:schemeClr val="tx2">
                              <a:lumMod val="50000"/>
                            </a:schemeClr>
                          </a:solidFill>
                          <a:latin typeface="+mn-lt"/>
                          <a:cs typeface="Times New Roman" pitchFamily="18" charset="0"/>
                        </a:rPr>
                        <a:t>грантополучатель</a:t>
                      </a:r>
                      <a:r>
                        <a:rPr lang="ru-RU" sz="1600" b="0" baseline="0" dirty="0" smtClean="0">
                          <a:solidFill>
                            <a:schemeClr val="tx2">
                              <a:lumMod val="50000"/>
                            </a:schemeClr>
                          </a:solidFill>
                          <a:latin typeface="+mn-lt"/>
                          <a:cs typeface="Times New Roman" pitchFamily="18" charset="0"/>
                        </a:rPr>
                        <a:t> готовит в соответствии с Положением </a:t>
                      </a:r>
                      <a:endParaRPr lang="ru-RU" sz="1800" b="0" baseline="0" dirty="0" smtClean="0">
                        <a:solidFill>
                          <a:schemeClr val="tx2">
                            <a:lumMod val="50000"/>
                          </a:schemeClr>
                        </a:solidFill>
                        <a:latin typeface="+mn-lt"/>
                        <a:cs typeface="Times New Roman" pitchFamily="18" charset="0"/>
                      </a:endParaRPr>
                    </a:p>
                    <a:p>
                      <a:pPr marL="342900" indent="-342900">
                        <a:buFont typeface="Wingdings" pitchFamily="2" charset="2"/>
                        <a:buChar char="ü"/>
                      </a:pPr>
                      <a:endParaRPr lang="ru-RU" sz="1800" b="0" baseline="0" dirty="0" smtClean="0">
                        <a:solidFill>
                          <a:schemeClr val="tx2">
                            <a:lumMod val="50000"/>
                          </a:schemeClr>
                        </a:solidFill>
                        <a:latin typeface="+mn-lt"/>
                        <a:cs typeface="Times New Roman" pitchFamily="18" charset="0"/>
                      </a:endParaRPr>
                    </a:p>
                    <a:p>
                      <a:pPr marL="342900" marR="0" indent="-342900" algn="l" defTabSz="914400" rtl="0" eaLnBrk="1" fontAlgn="auto" latinLnBrk="0" hangingPunct="1">
                        <a:lnSpc>
                          <a:spcPct val="100000"/>
                        </a:lnSpc>
                        <a:spcBef>
                          <a:spcPts val="0"/>
                        </a:spcBef>
                        <a:spcAft>
                          <a:spcPts val="0"/>
                        </a:spcAft>
                        <a:buClrTx/>
                        <a:buSzTx/>
                        <a:buFont typeface="Wingdings" pitchFamily="2" charset="2"/>
                        <a:buChar char="ü"/>
                        <a:tabLst/>
                        <a:defRPr/>
                      </a:pPr>
                      <a:r>
                        <a:rPr lang="ru-RU" sz="1800" b="1" i="1" baseline="0" dirty="0" smtClean="0">
                          <a:solidFill>
                            <a:srgbClr val="C00000"/>
                          </a:solidFill>
                          <a:latin typeface="+mn-lt"/>
                          <a:cs typeface="Times New Roman" pitchFamily="18" charset="0"/>
                        </a:rPr>
                        <a:t>31.10.19 - Форум </a:t>
                      </a:r>
                      <a:r>
                        <a:rPr lang="ru-RU" sz="1800" b="1" i="1" baseline="0" dirty="0" err="1" smtClean="0">
                          <a:solidFill>
                            <a:srgbClr val="C00000"/>
                          </a:solidFill>
                          <a:latin typeface="+mn-lt"/>
                          <a:cs typeface="Times New Roman" pitchFamily="18" charset="0"/>
                        </a:rPr>
                        <a:t>грантополучателей</a:t>
                      </a:r>
                      <a:r>
                        <a:rPr lang="ru-RU" sz="1800" b="1" i="1" baseline="0" dirty="0" smtClean="0">
                          <a:solidFill>
                            <a:srgbClr val="C00000"/>
                          </a:solidFill>
                          <a:latin typeface="+mn-lt"/>
                          <a:cs typeface="Times New Roman" pitchFamily="18" charset="0"/>
                        </a:rPr>
                        <a:t> и РИП</a:t>
                      </a:r>
                      <a:r>
                        <a:rPr lang="en-US" sz="1800" b="1" i="1" baseline="0" dirty="0" smtClean="0">
                          <a:solidFill>
                            <a:srgbClr val="C00000"/>
                          </a:solidFill>
                          <a:latin typeface="+mn-lt"/>
                          <a:cs typeface="Times New Roman" pitchFamily="18" charset="0"/>
                        </a:rPr>
                        <a:t> </a:t>
                      </a:r>
                      <a:r>
                        <a:rPr lang="ru-RU" sz="1800" b="1" i="1" baseline="0" dirty="0" smtClean="0">
                          <a:solidFill>
                            <a:srgbClr val="C00000"/>
                          </a:solidFill>
                          <a:latin typeface="+mn-lt"/>
                          <a:cs typeface="Times New Roman" pitchFamily="18" charset="0"/>
                        </a:rPr>
                        <a:t>на базе МБОУ «Гимназия №146»</a:t>
                      </a:r>
                      <a:endParaRPr lang="ru-RU" sz="1800" b="1" i="1" dirty="0" smtClean="0">
                        <a:solidFill>
                          <a:srgbClr val="C00000"/>
                        </a:solidFill>
                        <a:latin typeface="+mn-lt"/>
                        <a:cs typeface="Times New Roman"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bl>
          </a:graphicData>
        </a:graphic>
      </p:graphicFrame>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44408" y="1"/>
            <a:ext cx="899592" cy="498850"/>
          </a:xfrm>
          <a:prstGeom prst="rect">
            <a:avLst/>
          </a:prstGeom>
        </p:spPr>
      </p:pic>
    </p:spTree>
    <p:extLst>
      <p:ext uri="{BB962C8B-B14F-4D97-AF65-F5344CB8AC3E}">
        <p14:creationId xmlns:p14="http://schemas.microsoft.com/office/powerpoint/2010/main" val="37609137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7"/>
          <p:cNvSpPr txBox="1">
            <a:spLocks/>
          </p:cNvSpPr>
          <p:nvPr/>
        </p:nvSpPr>
        <p:spPr>
          <a:xfrm>
            <a:off x="611560" y="123478"/>
            <a:ext cx="7772400" cy="58291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2000" b="1" dirty="0">
                <a:ln>
                  <a:solidFill>
                    <a:srgbClr val="C0504D">
                      <a:lumMod val="75000"/>
                    </a:srgbClr>
                  </a:solidFill>
                </a:ln>
                <a:solidFill>
                  <a:srgbClr val="C00000"/>
                </a:solidFill>
                <a:latin typeface="Garamond" pitchFamily="18" charset="0"/>
                <a:ea typeface="+mn-ea"/>
                <a:cs typeface="Times New Roman" pitchFamily="18" charset="0"/>
              </a:rPr>
              <a:t>Региональные инновационные </a:t>
            </a:r>
            <a:r>
              <a:rPr lang="ru-RU" sz="2000" b="1" dirty="0" smtClean="0">
                <a:ln>
                  <a:solidFill>
                    <a:srgbClr val="C0504D">
                      <a:lumMod val="75000"/>
                    </a:srgbClr>
                  </a:solidFill>
                </a:ln>
                <a:solidFill>
                  <a:srgbClr val="C00000"/>
                </a:solidFill>
                <a:latin typeface="Garamond" pitchFamily="18" charset="0"/>
                <a:ea typeface="+mn-ea"/>
                <a:cs typeface="Times New Roman" pitchFamily="18" charset="0"/>
              </a:rPr>
              <a:t>площадки </a:t>
            </a:r>
            <a:r>
              <a:rPr lang="ru-RU" sz="2000" b="1" dirty="0">
                <a:ln>
                  <a:solidFill>
                    <a:srgbClr val="C0504D">
                      <a:lumMod val="75000"/>
                    </a:srgbClr>
                  </a:solidFill>
                </a:ln>
                <a:solidFill>
                  <a:srgbClr val="C00000"/>
                </a:solidFill>
                <a:latin typeface="Garamond" pitchFamily="18" charset="0"/>
                <a:ea typeface="+mn-ea"/>
                <a:cs typeface="Times New Roman" pitchFamily="18" charset="0"/>
              </a:rPr>
              <a:t>(РИП)</a:t>
            </a:r>
          </a:p>
        </p:txBody>
      </p:sp>
      <p:sp>
        <p:nvSpPr>
          <p:cNvPr id="4" name="Прямоугольник 3"/>
          <p:cNvSpPr/>
          <p:nvPr/>
        </p:nvSpPr>
        <p:spPr>
          <a:xfrm>
            <a:off x="755576" y="709785"/>
            <a:ext cx="7056784" cy="584775"/>
          </a:xfrm>
          <a:prstGeom prst="rect">
            <a:avLst/>
          </a:prstGeom>
        </p:spPr>
        <p:txBody>
          <a:bodyPr wrap="square">
            <a:spAutoFit/>
          </a:bodyPr>
          <a:lstStyle/>
          <a:p>
            <a:r>
              <a:rPr lang="ru-RU" sz="1600" dirty="0" smtClean="0">
                <a:solidFill>
                  <a:srgbClr val="0070C0"/>
                </a:solidFill>
              </a:rPr>
              <a:t>Цель гранта - </a:t>
            </a:r>
            <a:r>
              <a:rPr lang="ru-RU" sz="1600" dirty="0" smtClean="0">
                <a:solidFill>
                  <a:srgbClr val="0070C0"/>
                </a:solidFill>
                <a:cs typeface="Times New Roman" panose="02020603050405020304" pitchFamily="18" charset="0"/>
              </a:rPr>
              <a:t>стимулирование </a:t>
            </a:r>
            <a:r>
              <a:rPr lang="ru-RU" sz="1600" dirty="0">
                <a:solidFill>
                  <a:srgbClr val="0070C0"/>
                </a:solidFill>
                <a:cs typeface="Times New Roman" panose="02020603050405020304" pitchFamily="18" charset="0"/>
              </a:rPr>
              <a:t>инновационной деятельности образовательных организаций для повышения качества образования в Республике </a:t>
            </a:r>
            <a:r>
              <a:rPr lang="ru-RU" sz="1600" dirty="0" smtClean="0">
                <a:solidFill>
                  <a:srgbClr val="0070C0"/>
                </a:solidFill>
                <a:cs typeface="Times New Roman" panose="02020603050405020304" pitchFamily="18" charset="0"/>
              </a:rPr>
              <a:t>Татарстан</a:t>
            </a:r>
            <a:endParaRPr lang="ru-RU" sz="1600" dirty="0">
              <a:solidFill>
                <a:srgbClr val="0070C0"/>
              </a:solidFill>
              <a:cs typeface="Times New Roman" panose="02020603050405020304" pitchFamily="18" charset="0"/>
            </a:endParaRPr>
          </a:p>
        </p:txBody>
      </p:sp>
      <p:sp>
        <p:nvSpPr>
          <p:cNvPr id="5" name="Прямоугольник 4"/>
          <p:cNvSpPr/>
          <p:nvPr/>
        </p:nvSpPr>
        <p:spPr>
          <a:xfrm>
            <a:off x="827584" y="1563638"/>
            <a:ext cx="7920881" cy="2931572"/>
          </a:xfrm>
          <a:prstGeom prst="rect">
            <a:avLst/>
          </a:prstGeom>
        </p:spPr>
        <p:txBody>
          <a:bodyPr wrap="square">
            <a:spAutoFit/>
          </a:bodyPr>
          <a:lstStyle/>
          <a:p>
            <a:pPr algn="just" fontAlgn="base">
              <a:spcAft>
                <a:spcPts val="0"/>
              </a:spcAft>
              <a:tabLst>
                <a:tab pos="540385" algn="l"/>
                <a:tab pos="810260" algn="l"/>
                <a:tab pos="6391275" algn="l"/>
              </a:tabLst>
            </a:pPr>
            <a:r>
              <a:rPr lang="ru-RU" sz="1400" b="1" spc="10" dirty="0" smtClean="0">
                <a:solidFill>
                  <a:srgbClr val="C00000"/>
                </a:solidFill>
                <a:latin typeface="Times New Roman"/>
                <a:ea typeface="Calibri"/>
                <a:cs typeface="Times New Roman"/>
              </a:rPr>
              <a:t>Два вида площадок:</a:t>
            </a:r>
            <a:endParaRPr lang="ru-RU" sz="1400" b="1" dirty="0" smtClean="0">
              <a:solidFill>
                <a:srgbClr val="002060"/>
              </a:solidFill>
              <a:latin typeface="Times New Roman"/>
              <a:ea typeface="Calibri"/>
              <a:cs typeface="Times New Roman"/>
            </a:endParaRPr>
          </a:p>
          <a:p>
            <a:pPr algn="just" fontAlgn="base">
              <a:lnSpc>
                <a:spcPts val="1100"/>
              </a:lnSpc>
              <a:tabLst>
                <a:tab pos="540385" algn="l"/>
                <a:tab pos="810260" algn="l"/>
                <a:tab pos="6391275" algn="l"/>
              </a:tabLst>
            </a:pPr>
            <a:endParaRPr lang="ru-RU" sz="1000" b="1" dirty="0">
              <a:solidFill>
                <a:srgbClr val="002060"/>
              </a:solidFill>
              <a:latin typeface="Times New Roman"/>
              <a:ea typeface="Calibri"/>
              <a:cs typeface="Times New Roman"/>
            </a:endParaRPr>
          </a:p>
          <a:p>
            <a:pPr marL="171450" indent="-171450" algn="just" fontAlgn="base">
              <a:lnSpc>
                <a:spcPts val="1100"/>
              </a:lnSpc>
              <a:buFont typeface="Wingdings" panose="05000000000000000000" pitchFamily="2" charset="2"/>
              <a:buChar char="Ø"/>
              <a:tabLst>
                <a:tab pos="540385" algn="l"/>
                <a:tab pos="810260" algn="l"/>
                <a:tab pos="6391275" algn="l"/>
              </a:tabLst>
            </a:pPr>
            <a:r>
              <a:rPr lang="ru-RU" sz="1400" b="1" dirty="0">
                <a:solidFill>
                  <a:srgbClr val="002060"/>
                </a:solidFill>
                <a:latin typeface="Times New Roman"/>
                <a:ea typeface="Calibri"/>
                <a:cs typeface="Times New Roman"/>
              </a:rPr>
              <a:t>Первый вид </a:t>
            </a:r>
            <a:r>
              <a:rPr lang="ru-RU" sz="1400" spc="10" dirty="0" smtClean="0">
                <a:latin typeface="Times New Roman"/>
                <a:ea typeface="Calibri"/>
                <a:cs typeface="Times New Roman"/>
              </a:rPr>
              <a:t>– </a:t>
            </a:r>
            <a:r>
              <a:rPr lang="ru-RU" sz="1400" dirty="0">
                <a:solidFill>
                  <a:srgbClr val="002060"/>
                </a:solidFill>
                <a:latin typeface="Times New Roman"/>
                <a:ea typeface="Calibri"/>
                <a:cs typeface="Times New Roman"/>
              </a:rPr>
              <a:t>организации высшего, профессионального, дополнительного профессионального образования педагогического профиля</a:t>
            </a:r>
          </a:p>
          <a:p>
            <a:pPr marL="171450" indent="-171450" algn="just" fontAlgn="base">
              <a:lnSpc>
                <a:spcPts val="1000"/>
              </a:lnSpc>
              <a:spcAft>
                <a:spcPts val="0"/>
              </a:spcAft>
              <a:buFont typeface="Wingdings" panose="05000000000000000000" pitchFamily="2" charset="2"/>
              <a:buChar char="Ø"/>
              <a:tabLst>
                <a:tab pos="540385" algn="l"/>
                <a:tab pos="810260" algn="l"/>
                <a:tab pos="6391275" algn="l"/>
              </a:tabLst>
            </a:pPr>
            <a:endParaRPr lang="ru-RU" sz="1400" dirty="0">
              <a:ea typeface="Calibri"/>
              <a:cs typeface="Times New Roman"/>
            </a:endParaRPr>
          </a:p>
          <a:p>
            <a:pPr marL="171450" indent="-171450" algn="just" fontAlgn="base">
              <a:lnSpc>
                <a:spcPts val="1100"/>
              </a:lnSpc>
              <a:spcAft>
                <a:spcPts val="0"/>
              </a:spcAft>
              <a:buFont typeface="Wingdings" panose="05000000000000000000" pitchFamily="2" charset="2"/>
              <a:buChar char="Ø"/>
              <a:tabLst>
                <a:tab pos="540385" algn="l"/>
                <a:tab pos="810260" algn="l"/>
                <a:tab pos="6391275" algn="l"/>
              </a:tabLst>
            </a:pPr>
            <a:r>
              <a:rPr lang="ru-RU" sz="1400" b="1" dirty="0" smtClean="0">
                <a:solidFill>
                  <a:srgbClr val="002060"/>
                </a:solidFill>
                <a:latin typeface="Times New Roman"/>
                <a:ea typeface="Calibri"/>
                <a:cs typeface="Times New Roman"/>
              </a:rPr>
              <a:t>Второй вид </a:t>
            </a:r>
            <a:r>
              <a:rPr lang="ru-RU" sz="1400" spc="10" dirty="0" smtClean="0">
                <a:latin typeface="Times New Roman"/>
                <a:ea typeface="Calibri"/>
                <a:cs typeface="Times New Roman"/>
              </a:rPr>
              <a:t>– </a:t>
            </a:r>
            <a:r>
              <a:rPr lang="ru-RU" sz="1400" spc="10" dirty="0" smtClean="0">
                <a:solidFill>
                  <a:srgbClr val="002060"/>
                </a:solidFill>
                <a:latin typeface="Times New Roman"/>
                <a:ea typeface="Calibri"/>
                <a:cs typeface="Times New Roman"/>
              </a:rPr>
              <a:t>общеобразовательные организации</a:t>
            </a:r>
            <a:r>
              <a:rPr lang="ru-RU" sz="1400" spc="10" dirty="0">
                <a:solidFill>
                  <a:srgbClr val="002060"/>
                </a:solidFill>
                <a:latin typeface="Times New Roman"/>
                <a:ea typeface="Calibri"/>
                <a:cs typeface="Times New Roman"/>
              </a:rPr>
              <a:t> </a:t>
            </a:r>
            <a:r>
              <a:rPr lang="ru-RU" sz="1400" spc="10" dirty="0" smtClean="0">
                <a:solidFill>
                  <a:srgbClr val="002060"/>
                </a:solidFill>
                <a:latin typeface="Times New Roman"/>
                <a:ea typeface="Calibri"/>
                <a:cs typeface="Times New Roman"/>
              </a:rPr>
              <a:t>(детские сады, школы, учреждения дополнительного образования детей)</a:t>
            </a:r>
          </a:p>
          <a:p>
            <a:pPr marL="171450" indent="-171450" algn="just" fontAlgn="base">
              <a:lnSpc>
                <a:spcPts val="1100"/>
              </a:lnSpc>
              <a:spcAft>
                <a:spcPts val="0"/>
              </a:spcAft>
              <a:buFont typeface="Wingdings" panose="05000000000000000000" pitchFamily="2" charset="2"/>
              <a:buChar char="Ø"/>
              <a:tabLst>
                <a:tab pos="540385" algn="l"/>
                <a:tab pos="810260" algn="l"/>
                <a:tab pos="6391275" algn="l"/>
              </a:tabLst>
            </a:pPr>
            <a:endParaRPr lang="ru-RU" sz="1200" b="1" spc="10" dirty="0" smtClean="0">
              <a:solidFill>
                <a:srgbClr val="C00000"/>
              </a:solidFill>
              <a:latin typeface="Times New Roman" panose="02020603050405020304" pitchFamily="18" charset="0"/>
              <a:ea typeface="Calibri"/>
              <a:cs typeface="Times New Roman" panose="02020603050405020304" pitchFamily="18" charset="0"/>
            </a:endParaRPr>
          </a:p>
          <a:p>
            <a:pPr algn="just" fontAlgn="base">
              <a:lnSpc>
                <a:spcPct val="115000"/>
              </a:lnSpc>
              <a:spcAft>
                <a:spcPts val="0"/>
              </a:spcAft>
              <a:tabLst>
                <a:tab pos="540385" algn="l"/>
                <a:tab pos="810260" algn="l"/>
                <a:tab pos="6391275" algn="l"/>
              </a:tabLst>
            </a:pPr>
            <a:r>
              <a:rPr lang="ru-RU" sz="1400" b="1" spc="10" dirty="0" smtClean="0">
                <a:solidFill>
                  <a:srgbClr val="C00000"/>
                </a:solidFill>
                <a:latin typeface="Times New Roman" panose="02020603050405020304" pitchFamily="18" charset="0"/>
                <a:ea typeface="Calibri"/>
                <a:cs typeface="Times New Roman" panose="02020603050405020304" pitchFamily="18" charset="0"/>
              </a:rPr>
              <a:t>Грант предоставляется для разработки, апробации и внедрения инновационного продукта</a:t>
            </a:r>
          </a:p>
          <a:p>
            <a:pPr algn="just" fontAlgn="base">
              <a:lnSpc>
                <a:spcPct val="115000"/>
              </a:lnSpc>
              <a:spcAft>
                <a:spcPts val="0"/>
              </a:spcAft>
              <a:tabLst>
                <a:tab pos="540385" algn="l"/>
                <a:tab pos="810260" algn="l"/>
                <a:tab pos="6391275" algn="l"/>
              </a:tabLst>
            </a:pPr>
            <a:endParaRPr lang="ru-RU" sz="800" b="1" spc="10" dirty="0" smtClean="0">
              <a:solidFill>
                <a:srgbClr val="C00000"/>
              </a:solidFill>
              <a:latin typeface="Times New Roman" panose="02020603050405020304" pitchFamily="18" charset="0"/>
              <a:ea typeface="Calibri"/>
              <a:cs typeface="Times New Roman" panose="02020603050405020304" pitchFamily="18" charset="0"/>
            </a:endParaRPr>
          </a:p>
          <a:p>
            <a:pPr algn="just" fontAlgn="base">
              <a:lnSpc>
                <a:spcPct val="115000"/>
              </a:lnSpc>
              <a:spcAft>
                <a:spcPts val="0"/>
              </a:spcAft>
              <a:tabLst>
                <a:tab pos="540385" algn="l"/>
                <a:tab pos="810260" algn="l"/>
                <a:tab pos="6391275" algn="l"/>
              </a:tabLst>
            </a:pPr>
            <a:endParaRPr lang="ru-RU" sz="800" b="1" spc="10" dirty="0">
              <a:solidFill>
                <a:srgbClr val="C00000"/>
              </a:solidFill>
              <a:latin typeface="Times New Roman" panose="02020603050405020304" pitchFamily="18" charset="0"/>
              <a:ea typeface="Calibri"/>
              <a:cs typeface="Times New Roman" panose="02020603050405020304" pitchFamily="18" charset="0"/>
            </a:endParaRPr>
          </a:p>
          <a:p>
            <a:pPr algn="just" fontAlgn="base">
              <a:lnSpc>
                <a:spcPts val="1000"/>
              </a:lnSpc>
              <a:spcAft>
                <a:spcPts val="0"/>
              </a:spcAft>
              <a:tabLst>
                <a:tab pos="540385" algn="l"/>
                <a:tab pos="810260" algn="l"/>
                <a:tab pos="6391275" algn="l"/>
              </a:tabLst>
            </a:pPr>
            <a:r>
              <a:rPr lang="ru-RU" sz="1400" b="1" dirty="0">
                <a:solidFill>
                  <a:srgbClr val="002060"/>
                </a:solidFill>
                <a:latin typeface="Times New Roman"/>
                <a:ea typeface="Calibri"/>
                <a:cs typeface="Times New Roman"/>
              </a:rPr>
              <a:t>Размеры </a:t>
            </a:r>
            <a:r>
              <a:rPr lang="ru-RU" sz="1400" b="1" dirty="0" smtClean="0">
                <a:solidFill>
                  <a:srgbClr val="002060"/>
                </a:solidFill>
                <a:latin typeface="Times New Roman"/>
                <a:ea typeface="Calibri"/>
                <a:cs typeface="Times New Roman"/>
              </a:rPr>
              <a:t>гранта:</a:t>
            </a:r>
            <a:endParaRPr lang="ru-RU" sz="1400" b="1" dirty="0">
              <a:solidFill>
                <a:srgbClr val="002060"/>
              </a:solidFill>
              <a:latin typeface="Times New Roman"/>
              <a:ea typeface="Calibri"/>
              <a:cs typeface="Times New Roman"/>
            </a:endParaRPr>
          </a:p>
          <a:p>
            <a:pPr marL="171450" indent="-171450" algn="just" fontAlgn="base">
              <a:lnSpc>
                <a:spcPts val="1000"/>
              </a:lnSpc>
              <a:spcAft>
                <a:spcPts val="0"/>
              </a:spcAft>
              <a:buFont typeface="Wingdings" panose="05000000000000000000" pitchFamily="2" charset="2"/>
              <a:buChar char="Ø"/>
              <a:tabLst>
                <a:tab pos="540385" algn="l"/>
                <a:tab pos="810260" algn="l"/>
                <a:tab pos="6391275" algn="l"/>
              </a:tabLst>
            </a:pPr>
            <a:endParaRPr lang="ru-RU" sz="1400" b="1" dirty="0">
              <a:solidFill>
                <a:srgbClr val="002060"/>
              </a:solidFill>
              <a:latin typeface="Times New Roman"/>
              <a:ea typeface="Calibri"/>
              <a:cs typeface="Times New Roman"/>
            </a:endParaRPr>
          </a:p>
          <a:p>
            <a:pPr marL="171450" indent="-171450" algn="just" fontAlgn="base">
              <a:spcAft>
                <a:spcPts val="0"/>
              </a:spcAft>
              <a:buFont typeface="Wingdings" panose="05000000000000000000" pitchFamily="2" charset="2"/>
              <a:buChar char="Ø"/>
              <a:tabLst>
                <a:tab pos="540385" algn="l"/>
                <a:tab pos="810260" algn="l"/>
                <a:tab pos="6391275" algn="l"/>
              </a:tabLst>
            </a:pPr>
            <a:r>
              <a:rPr lang="ru-RU" sz="1400" b="1" dirty="0">
                <a:solidFill>
                  <a:srgbClr val="002060"/>
                </a:solidFill>
                <a:latin typeface="Times New Roman"/>
                <a:ea typeface="Calibri"/>
                <a:cs typeface="Times New Roman"/>
              </a:rPr>
              <a:t>1 000,0 тыс. рублей</a:t>
            </a:r>
            <a:r>
              <a:rPr lang="ru-RU" sz="1400" b="1" spc="10" dirty="0">
                <a:latin typeface="Times New Roman"/>
                <a:ea typeface="Calibri"/>
                <a:cs typeface="Times New Roman"/>
              </a:rPr>
              <a:t> </a:t>
            </a:r>
            <a:r>
              <a:rPr lang="ru-RU" sz="1400" b="1" spc="10" dirty="0" smtClean="0">
                <a:latin typeface="Times New Roman"/>
                <a:ea typeface="Calibri"/>
                <a:cs typeface="Times New Roman"/>
              </a:rPr>
              <a:t>– </a:t>
            </a:r>
            <a:r>
              <a:rPr lang="ru-RU" sz="1400" spc="10" dirty="0" smtClean="0">
                <a:solidFill>
                  <a:srgbClr val="002060"/>
                </a:solidFill>
                <a:latin typeface="Times New Roman"/>
                <a:ea typeface="Calibri"/>
                <a:cs typeface="Times New Roman"/>
              </a:rPr>
              <a:t>площадкам </a:t>
            </a:r>
            <a:r>
              <a:rPr lang="ru-RU" sz="1400" spc="10" dirty="0">
                <a:solidFill>
                  <a:srgbClr val="002060"/>
                </a:solidFill>
                <a:latin typeface="Times New Roman"/>
                <a:ea typeface="Calibri"/>
                <a:cs typeface="Times New Roman"/>
              </a:rPr>
              <a:t>первого вида, занявшим </a:t>
            </a:r>
            <a:r>
              <a:rPr lang="ru-RU" sz="1400" b="1" spc="10" dirty="0" smtClean="0">
                <a:solidFill>
                  <a:srgbClr val="C00000"/>
                </a:solidFill>
                <a:latin typeface="Times New Roman"/>
                <a:ea typeface="Calibri"/>
                <a:cs typeface="Times New Roman"/>
              </a:rPr>
              <a:t>с </a:t>
            </a:r>
            <a:r>
              <a:rPr lang="ru-RU" sz="1400" b="1" spc="10" dirty="0">
                <a:solidFill>
                  <a:srgbClr val="C00000"/>
                </a:solidFill>
                <a:latin typeface="Times New Roman"/>
                <a:ea typeface="Calibri"/>
                <a:cs typeface="Times New Roman"/>
              </a:rPr>
              <a:t>1 по 8 </a:t>
            </a:r>
            <a:r>
              <a:rPr lang="ru-RU" sz="1400" b="1" spc="10" dirty="0" smtClean="0">
                <a:solidFill>
                  <a:srgbClr val="C00000"/>
                </a:solidFill>
                <a:latin typeface="Times New Roman"/>
                <a:ea typeface="Calibri"/>
                <a:cs typeface="Times New Roman"/>
              </a:rPr>
              <a:t>место</a:t>
            </a:r>
            <a:endParaRPr lang="ru-RU" sz="800" b="1" spc="10" dirty="0">
              <a:latin typeface="Times New Roman"/>
              <a:ea typeface="Calibri"/>
              <a:cs typeface="Times New Roman"/>
            </a:endParaRPr>
          </a:p>
          <a:p>
            <a:pPr marL="171450" indent="-171450" algn="just" fontAlgn="base">
              <a:spcAft>
                <a:spcPts val="0"/>
              </a:spcAft>
              <a:buFont typeface="Wingdings" panose="05000000000000000000" pitchFamily="2" charset="2"/>
              <a:buChar char="Ø"/>
              <a:tabLst>
                <a:tab pos="540385" algn="l"/>
                <a:tab pos="810260" algn="l"/>
                <a:tab pos="6391275" algn="l"/>
              </a:tabLst>
            </a:pPr>
            <a:r>
              <a:rPr lang="ru-RU" sz="1400" b="1" dirty="0">
                <a:solidFill>
                  <a:srgbClr val="002060"/>
                </a:solidFill>
                <a:latin typeface="Times New Roman"/>
                <a:ea typeface="Calibri"/>
                <a:cs typeface="Times New Roman"/>
              </a:rPr>
              <a:t>500,0 тыс. рублей</a:t>
            </a:r>
            <a:r>
              <a:rPr lang="ru-RU" sz="1400" b="1" spc="10" dirty="0">
                <a:latin typeface="Times New Roman"/>
                <a:ea typeface="Calibri"/>
                <a:cs typeface="Times New Roman"/>
              </a:rPr>
              <a:t> </a:t>
            </a:r>
            <a:r>
              <a:rPr lang="ru-RU" sz="1400" b="1" spc="10" dirty="0" smtClean="0">
                <a:latin typeface="Times New Roman"/>
                <a:ea typeface="Calibri"/>
                <a:cs typeface="Times New Roman"/>
              </a:rPr>
              <a:t>– </a:t>
            </a:r>
            <a:r>
              <a:rPr lang="ru-RU" sz="1400" spc="10" dirty="0" smtClean="0">
                <a:solidFill>
                  <a:srgbClr val="002060"/>
                </a:solidFill>
                <a:latin typeface="Times New Roman"/>
                <a:ea typeface="Calibri"/>
                <a:cs typeface="Times New Roman"/>
              </a:rPr>
              <a:t>площадкам </a:t>
            </a:r>
            <a:r>
              <a:rPr lang="ru-RU" sz="1400" spc="10" dirty="0">
                <a:solidFill>
                  <a:srgbClr val="002060"/>
                </a:solidFill>
                <a:latin typeface="Times New Roman"/>
                <a:ea typeface="Calibri"/>
                <a:cs typeface="Times New Roman"/>
              </a:rPr>
              <a:t>второго вида, </a:t>
            </a:r>
            <a:r>
              <a:rPr lang="ru-RU" sz="1400" spc="10" dirty="0" smtClean="0">
                <a:solidFill>
                  <a:srgbClr val="002060"/>
                </a:solidFill>
                <a:latin typeface="Times New Roman"/>
                <a:ea typeface="Calibri"/>
                <a:cs typeface="Times New Roman"/>
              </a:rPr>
              <a:t>занявшим </a:t>
            </a:r>
            <a:r>
              <a:rPr lang="ru-RU" sz="1400" b="1" spc="10" dirty="0" smtClean="0">
                <a:solidFill>
                  <a:srgbClr val="C00000"/>
                </a:solidFill>
                <a:latin typeface="Times New Roman"/>
                <a:ea typeface="Calibri"/>
                <a:cs typeface="Times New Roman"/>
              </a:rPr>
              <a:t>с </a:t>
            </a:r>
            <a:r>
              <a:rPr lang="ru-RU" sz="1400" b="1" spc="10" dirty="0">
                <a:solidFill>
                  <a:srgbClr val="C00000"/>
                </a:solidFill>
                <a:latin typeface="Times New Roman"/>
                <a:ea typeface="Calibri"/>
                <a:cs typeface="Times New Roman"/>
              </a:rPr>
              <a:t>1 по 24 </a:t>
            </a:r>
            <a:r>
              <a:rPr lang="ru-RU" sz="1400" b="1" spc="10" dirty="0" smtClean="0">
                <a:solidFill>
                  <a:srgbClr val="C00000"/>
                </a:solidFill>
                <a:latin typeface="Times New Roman"/>
                <a:ea typeface="Calibri"/>
                <a:cs typeface="Times New Roman"/>
              </a:rPr>
              <a:t>место</a:t>
            </a:r>
          </a:p>
          <a:p>
            <a:pPr marL="171450" indent="-171450" algn="just" fontAlgn="base">
              <a:spcAft>
                <a:spcPts val="0"/>
              </a:spcAft>
              <a:buFont typeface="Wingdings" panose="05000000000000000000" pitchFamily="2" charset="2"/>
              <a:buChar char="Ø"/>
              <a:tabLst>
                <a:tab pos="540385" algn="l"/>
                <a:tab pos="810260" algn="l"/>
                <a:tab pos="6391275" algn="l"/>
              </a:tabLst>
            </a:pPr>
            <a:endParaRPr lang="ru-RU" sz="1400" b="1" spc="10" dirty="0" smtClean="0">
              <a:solidFill>
                <a:srgbClr val="C00000"/>
              </a:solidFill>
              <a:latin typeface="Times New Roman"/>
              <a:ea typeface="Calibri"/>
              <a:cs typeface="Times New Roman"/>
            </a:endParaRPr>
          </a:p>
          <a:p>
            <a:pPr marL="171450" indent="-171450" algn="just" fontAlgn="base">
              <a:spcAft>
                <a:spcPts val="0"/>
              </a:spcAft>
              <a:buFont typeface="Wingdings" panose="05000000000000000000" pitchFamily="2" charset="2"/>
              <a:buChar char="Ø"/>
              <a:tabLst>
                <a:tab pos="540385" algn="l"/>
                <a:tab pos="810260" algn="l"/>
                <a:tab pos="6391275" algn="l"/>
              </a:tabLst>
            </a:pPr>
            <a:r>
              <a:rPr lang="ru-RU" sz="1400" b="1" i="1" spc="10" dirty="0" smtClean="0">
                <a:solidFill>
                  <a:srgbClr val="C00000"/>
                </a:solidFill>
                <a:latin typeface="Times New Roman"/>
                <a:ea typeface="Calibri"/>
                <a:cs typeface="Times New Roman"/>
              </a:rPr>
              <a:t>Всего 32 площадки на три года</a:t>
            </a:r>
            <a:endParaRPr lang="ru-RU" sz="1400" b="1" i="1" spc="10" dirty="0">
              <a:solidFill>
                <a:srgbClr val="C00000"/>
              </a:solidFill>
              <a:latin typeface="Times New Roman"/>
              <a:ea typeface="Calibri"/>
              <a:cs typeface="Times New Roman"/>
            </a:endParaRPr>
          </a:p>
        </p:txBody>
      </p:sp>
      <p:pic>
        <p:nvPicPr>
          <p:cNvPr id="7" name="Рисунок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05289" y="0"/>
            <a:ext cx="1038711" cy="575995"/>
          </a:xfrm>
          <a:prstGeom prst="rect">
            <a:avLst/>
          </a:prstGeom>
        </p:spPr>
      </p:pic>
    </p:spTree>
    <p:extLst>
      <p:ext uri="{BB962C8B-B14F-4D97-AF65-F5344CB8AC3E}">
        <p14:creationId xmlns:p14="http://schemas.microsoft.com/office/powerpoint/2010/main" val="194524217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Прямоугольник 17"/>
          <p:cNvSpPr/>
          <p:nvPr/>
        </p:nvSpPr>
        <p:spPr>
          <a:xfrm>
            <a:off x="1102765" y="112970"/>
            <a:ext cx="6938471" cy="553998"/>
          </a:xfrm>
          <a:prstGeom prst="rect">
            <a:avLst/>
          </a:prstGeom>
        </p:spPr>
        <p:txBody>
          <a:bodyPr wrap="square">
            <a:spAutoFit/>
          </a:bodyPr>
          <a:lstStyle/>
          <a:p>
            <a:pPr algn="ctr" fontAlgn="base">
              <a:spcBef>
                <a:spcPct val="0"/>
              </a:spcBef>
              <a:spcAft>
                <a:spcPct val="0"/>
              </a:spcAft>
              <a:defRPr/>
            </a:pPr>
            <a:r>
              <a:rPr lang="ru-RU" sz="1500" b="1" dirty="0" smtClean="0">
                <a:solidFill>
                  <a:srgbClr val="002060"/>
                </a:solidFill>
                <a:latin typeface="Times New Roman" pitchFamily="18" charset="0"/>
                <a:cs typeface="Times New Roman" pitchFamily="18" charset="0"/>
              </a:rPr>
              <a:t>Анализ </a:t>
            </a:r>
            <a:r>
              <a:rPr lang="ru-RU" sz="1500" b="1" dirty="0">
                <a:solidFill>
                  <a:srgbClr val="002060"/>
                </a:solidFill>
                <a:latin typeface="Times New Roman" pitchFamily="18" charset="0"/>
                <a:cs typeface="Times New Roman" pitchFamily="18" charset="0"/>
              </a:rPr>
              <a:t>по </a:t>
            </a:r>
            <a:r>
              <a:rPr lang="ru-RU" sz="1500" b="1" dirty="0" smtClean="0">
                <a:solidFill>
                  <a:srgbClr val="002060"/>
                </a:solidFill>
                <a:latin typeface="Times New Roman" pitchFamily="18" charset="0"/>
                <a:cs typeface="Times New Roman" pitchFamily="18" charset="0"/>
              </a:rPr>
              <a:t>трудоустройству </a:t>
            </a:r>
            <a:r>
              <a:rPr lang="ru-RU" sz="1500" b="1" dirty="0">
                <a:solidFill>
                  <a:srgbClr val="002060"/>
                </a:solidFill>
                <a:latin typeface="Times New Roman" pitchFamily="18" charset="0"/>
                <a:cs typeface="Times New Roman" pitchFamily="18" charset="0"/>
              </a:rPr>
              <a:t>участников проекта стипендиальной поддержки подготовки будущих </a:t>
            </a:r>
            <a:r>
              <a:rPr lang="ru-RU" sz="1500" b="1" dirty="0" smtClean="0">
                <a:solidFill>
                  <a:srgbClr val="002060"/>
                </a:solidFill>
                <a:latin typeface="Times New Roman" pitchFamily="18" charset="0"/>
                <a:cs typeface="Times New Roman" pitchFamily="18" charset="0"/>
              </a:rPr>
              <a:t>учителей</a:t>
            </a:r>
            <a:endParaRPr lang="ru-RU" sz="1050" b="1" dirty="0">
              <a:solidFill>
                <a:srgbClr val="002060"/>
              </a:solidFill>
              <a:latin typeface="Georgia" pitchFamily="18" charset="0"/>
            </a:endParaRPr>
          </a:p>
        </p:txBody>
      </p:sp>
      <p:pic>
        <p:nvPicPr>
          <p:cNvPr id="9" name="Picture 6" descr="http://aksubayevo.ru/images/uploads/news/2018/4/27/1196c3f59c37977c9cec81ac355e0df1_XL.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6554" t="10591" r="22009" b="36450"/>
          <a:stretch/>
        </p:blipFill>
        <p:spPr bwMode="auto">
          <a:xfrm>
            <a:off x="8227522" y="32861"/>
            <a:ext cx="916478" cy="700512"/>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755577" y="843558"/>
            <a:ext cx="7920880" cy="523220"/>
          </a:xfrm>
          <a:prstGeom prst="rect">
            <a:avLst/>
          </a:prstGeom>
          <a:solidFill>
            <a:schemeClr val="bg1"/>
          </a:solidFill>
        </p:spPr>
        <p:txBody>
          <a:bodyPr wrap="square">
            <a:spAutoFit/>
          </a:bodyPr>
          <a:lstStyle/>
          <a:p>
            <a:r>
              <a:rPr lang="ru-RU" sz="1400" b="1" dirty="0">
                <a:solidFill>
                  <a:schemeClr val="accent1">
                    <a:lumMod val="75000"/>
                  </a:schemeClr>
                </a:solidFill>
                <a:latin typeface="Times New Roman" panose="02020603050405020304" pitchFamily="18" charset="0"/>
                <a:cs typeface="Times New Roman" panose="02020603050405020304" pitchFamily="18" charset="0"/>
              </a:rPr>
              <a:t>В 2018-2019 гг. </a:t>
            </a:r>
            <a:r>
              <a:rPr lang="ru-RU" sz="1400" b="1" dirty="0">
                <a:solidFill>
                  <a:srgbClr val="00B050"/>
                </a:solidFill>
                <a:latin typeface="Times New Roman" panose="02020603050405020304" pitchFamily="18" charset="0"/>
                <a:cs typeface="Times New Roman" panose="02020603050405020304" pitchFamily="18" charset="0"/>
              </a:rPr>
              <a:t>54 студента </a:t>
            </a:r>
            <a:r>
              <a:rPr lang="ru-RU" sz="1400" b="1" dirty="0">
                <a:solidFill>
                  <a:schemeClr val="accent1">
                    <a:lumMod val="75000"/>
                  </a:schemeClr>
                </a:solidFill>
                <a:latin typeface="Times New Roman" panose="02020603050405020304" pitchFamily="18" charset="0"/>
                <a:cs typeface="Times New Roman" panose="02020603050405020304" pitchFamily="18" charset="0"/>
              </a:rPr>
              <a:t>образовательных организаций высшего образования – </a:t>
            </a:r>
            <a:r>
              <a:rPr lang="ru-RU" sz="1400" b="1" dirty="0" smtClean="0">
                <a:solidFill>
                  <a:schemeClr val="accent1">
                    <a:lumMod val="75000"/>
                  </a:schemeClr>
                </a:solidFill>
                <a:latin typeface="Times New Roman" panose="02020603050405020304" pitchFamily="18" charset="0"/>
                <a:cs typeface="Times New Roman" panose="02020603050405020304" pitchFamily="18" charset="0"/>
              </a:rPr>
              <a:t>участники </a:t>
            </a:r>
            <a:r>
              <a:rPr lang="ru-RU" sz="1400" b="1" dirty="0">
                <a:solidFill>
                  <a:schemeClr val="accent1">
                    <a:lumMod val="75000"/>
                  </a:schemeClr>
                </a:solidFill>
                <a:latin typeface="Times New Roman" panose="02020603050405020304" pitchFamily="18" charset="0"/>
                <a:cs typeface="Times New Roman" panose="02020603050405020304" pitchFamily="18" charset="0"/>
              </a:rPr>
              <a:t>проекта завершили свое </a:t>
            </a:r>
            <a:r>
              <a:rPr lang="ru-RU" sz="1400" b="1" dirty="0" smtClean="0">
                <a:solidFill>
                  <a:schemeClr val="accent1">
                    <a:lumMod val="75000"/>
                  </a:schemeClr>
                </a:solidFill>
                <a:latin typeface="Times New Roman" panose="02020603050405020304" pitchFamily="18" charset="0"/>
                <a:cs typeface="Times New Roman" panose="02020603050405020304" pitchFamily="18" charset="0"/>
              </a:rPr>
              <a:t>обучение, из них </a:t>
            </a:r>
            <a:r>
              <a:rPr lang="ru-RU" sz="1400" b="1" dirty="0" smtClean="0">
                <a:solidFill>
                  <a:srgbClr val="C00000"/>
                </a:solidFill>
                <a:latin typeface="Times New Roman" panose="02020603050405020304" pitchFamily="18" charset="0"/>
                <a:cs typeface="Times New Roman" panose="02020603050405020304" pitchFamily="18" charset="0"/>
              </a:rPr>
              <a:t>10 чел. </a:t>
            </a:r>
            <a:r>
              <a:rPr lang="ru-RU" sz="1400" b="1" dirty="0" smtClean="0">
                <a:solidFill>
                  <a:schemeClr val="accent1">
                    <a:lumMod val="75000"/>
                  </a:schemeClr>
                </a:solidFill>
                <a:latin typeface="Times New Roman" panose="02020603050405020304" pitchFamily="18" charset="0"/>
                <a:cs typeface="Times New Roman" panose="02020603050405020304" pitchFamily="18" charset="0"/>
              </a:rPr>
              <a:t>по </a:t>
            </a:r>
            <a:r>
              <a:rPr lang="ru-RU" sz="1400" b="1" dirty="0">
                <a:solidFill>
                  <a:schemeClr val="accent1">
                    <a:lumMod val="75000"/>
                  </a:schemeClr>
                </a:solidFill>
                <a:latin typeface="Times New Roman" panose="02020603050405020304" pitchFamily="18" charset="0"/>
                <a:cs typeface="Times New Roman" panose="02020603050405020304" pitchFamily="18" charset="0"/>
              </a:rPr>
              <a:t>окончанию обучения </a:t>
            </a:r>
            <a:r>
              <a:rPr lang="ru-RU" sz="1400" b="1" dirty="0">
                <a:solidFill>
                  <a:srgbClr val="FF0000"/>
                </a:solidFill>
                <a:latin typeface="Times New Roman" panose="02020603050405020304" pitchFamily="18" charset="0"/>
                <a:cs typeface="Times New Roman" panose="02020603050405020304" pitchFamily="18" charset="0"/>
              </a:rPr>
              <a:t>не трудоустроены</a:t>
            </a:r>
            <a:r>
              <a:rPr lang="ru-RU" sz="1400" b="1" dirty="0" smtClean="0">
                <a:solidFill>
                  <a:srgbClr val="FF0000"/>
                </a:solidFill>
                <a:latin typeface="Times New Roman" panose="02020603050405020304" pitchFamily="18" charset="0"/>
                <a:cs typeface="Times New Roman" panose="02020603050405020304" pitchFamily="18" charset="0"/>
              </a:rPr>
              <a:t>:</a:t>
            </a:r>
            <a:endParaRPr lang="ru-RU" sz="1400" b="1" dirty="0">
              <a:solidFill>
                <a:srgbClr val="FF0000"/>
              </a:solidFill>
              <a:latin typeface="Times New Roman" panose="02020603050405020304" pitchFamily="18" charset="0"/>
              <a:cs typeface="Times New Roman" panose="02020603050405020304" pitchFamily="18" charset="0"/>
            </a:endParaRPr>
          </a:p>
        </p:txBody>
      </p:sp>
      <p:graphicFrame>
        <p:nvGraphicFramePr>
          <p:cNvPr id="3" name="Таблица 2"/>
          <p:cNvGraphicFramePr>
            <a:graphicFrameLocks noGrp="1"/>
          </p:cNvGraphicFramePr>
          <p:nvPr/>
        </p:nvGraphicFramePr>
        <p:xfrm>
          <a:off x="755577" y="1707654"/>
          <a:ext cx="8106146" cy="2275324"/>
        </p:xfrm>
        <a:graphic>
          <a:graphicData uri="http://schemas.openxmlformats.org/drawingml/2006/table">
            <a:tbl>
              <a:tblPr firstRow="1" bandRow="1">
                <a:tableStyleId>{2D5ABB26-0587-4C30-8999-92F81FD0307C}</a:tableStyleId>
              </a:tblPr>
              <a:tblGrid>
                <a:gridCol w="864095">
                  <a:extLst>
                    <a:ext uri="{9D8B030D-6E8A-4147-A177-3AD203B41FA5}">
                      <a16:colId xmlns:a16="http://schemas.microsoft.com/office/drawing/2014/main" xmlns="" val="2259437985"/>
                    </a:ext>
                  </a:extLst>
                </a:gridCol>
                <a:gridCol w="792088">
                  <a:extLst>
                    <a:ext uri="{9D8B030D-6E8A-4147-A177-3AD203B41FA5}">
                      <a16:colId xmlns:a16="http://schemas.microsoft.com/office/drawing/2014/main" xmlns="" val="2039466310"/>
                    </a:ext>
                  </a:extLst>
                </a:gridCol>
                <a:gridCol w="792088">
                  <a:extLst>
                    <a:ext uri="{9D8B030D-6E8A-4147-A177-3AD203B41FA5}">
                      <a16:colId xmlns:a16="http://schemas.microsoft.com/office/drawing/2014/main" xmlns="" val="3461989952"/>
                    </a:ext>
                  </a:extLst>
                </a:gridCol>
                <a:gridCol w="792088">
                  <a:extLst>
                    <a:ext uri="{9D8B030D-6E8A-4147-A177-3AD203B41FA5}">
                      <a16:colId xmlns:a16="http://schemas.microsoft.com/office/drawing/2014/main" xmlns="" val="3239926372"/>
                    </a:ext>
                  </a:extLst>
                </a:gridCol>
                <a:gridCol w="864096">
                  <a:extLst>
                    <a:ext uri="{9D8B030D-6E8A-4147-A177-3AD203B41FA5}">
                      <a16:colId xmlns:a16="http://schemas.microsoft.com/office/drawing/2014/main" xmlns="" val="2925404538"/>
                    </a:ext>
                  </a:extLst>
                </a:gridCol>
                <a:gridCol w="961887">
                  <a:extLst>
                    <a:ext uri="{9D8B030D-6E8A-4147-A177-3AD203B41FA5}">
                      <a16:colId xmlns:a16="http://schemas.microsoft.com/office/drawing/2014/main" xmlns="" val="21715474"/>
                    </a:ext>
                  </a:extLst>
                </a:gridCol>
                <a:gridCol w="1342369">
                  <a:extLst>
                    <a:ext uri="{9D8B030D-6E8A-4147-A177-3AD203B41FA5}">
                      <a16:colId xmlns:a16="http://schemas.microsoft.com/office/drawing/2014/main" xmlns="" val="2493968409"/>
                    </a:ext>
                  </a:extLst>
                </a:gridCol>
                <a:gridCol w="929280">
                  <a:extLst>
                    <a:ext uri="{9D8B030D-6E8A-4147-A177-3AD203B41FA5}">
                      <a16:colId xmlns:a16="http://schemas.microsoft.com/office/drawing/2014/main" xmlns="" val="4186899794"/>
                    </a:ext>
                  </a:extLst>
                </a:gridCol>
                <a:gridCol w="768155">
                  <a:extLst>
                    <a:ext uri="{9D8B030D-6E8A-4147-A177-3AD203B41FA5}">
                      <a16:colId xmlns:a16="http://schemas.microsoft.com/office/drawing/2014/main" xmlns="" val="675175801"/>
                    </a:ext>
                  </a:extLst>
                </a:gridCol>
              </a:tblGrid>
              <a:tr h="576064">
                <a:tc>
                  <a:txBody>
                    <a:bodyPr/>
                    <a:lstStyle/>
                    <a:p>
                      <a:r>
                        <a:rPr lang="ru-RU" sz="1050" b="1" dirty="0" err="1" smtClean="0">
                          <a:solidFill>
                            <a:schemeClr val="tx2">
                              <a:lumMod val="75000"/>
                            </a:schemeClr>
                          </a:solidFill>
                        </a:rPr>
                        <a:t>Аксубаевский</a:t>
                      </a:r>
                      <a:endParaRPr lang="ru-RU" sz="1050" b="1" dirty="0">
                        <a:solidFill>
                          <a:schemeClr val="tx2">
                            <a:lumMod val="75000"/>
                          </a:schemeClr>
                        </a:solidFill>
                      </a:endParaRPr>
                    </a:p>
                  </a:txBody>
                  <a:tcPr marL="68580" marR="68580" marT="34290" marB="34290">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ru-RU" sz="1050" b="1" dirty="0" err="1" smtClean="0">
                          <a:solidFill>
                            <a:schemeClr val="tx2">
                              <a:lumMod val="75000"/>
                            </a:schemeClr>
                          </a:solidFill>
                        </a:rPr>
                        <a:t>Альметьевский</a:t>
                      </a:r>
                      <a:endParaRPr lang="ru-RU" sz="1050" b="1" dirty="0">
                        <a:solidFill>
                          <a:schemeClr val="tx2">
                            <a:lumMod val="75000"/>
                          </a:schemeClr>
                        </a:solidFil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ru-RU" sz="1050" b="1" dirty="0" err="1" smtClean="0">
                          <a:solidFill>
                            <a:schemeClr val="tx2">
                              <a:lumMod val="75000"/>
                            </a:schemeClr>
                          </a:solidFill>
                        </a:rPr>
                        <a:t>Бавлинский</a:t>
                      </a:r>
                      <a:endParaRPr lang="ru-RU" sz="1050" b="1" dirty="0">
                        <a:solidFill>
                          <a:schemeClr val="tx2">
                            <a:lumMod val="75000"/>
                          </a:schemeClr>
                        </a:solidFil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ru-RU" sz="1050" b="1" dirty="0" err="1" smtClean="0">
                          <a:solidFill>
                            <a:schemeClr val="tx2">
                              <a:lumMod val="75000"/>
                            </a:schemeClr>
                          </a:solidFill>
                        </a:rPr>
                        <a:t>Балтасинский</a:t>
                      </a:r>
                      <a:endParaRPr lang="ru-RU" sz="1050" b="1" dirty="0">
                        <a:solidFill>
                          <a:schemeClr val="tx2">
                            <a:lumMod val="75000"/>
                          </a:schemeClr>
                        </a:solidFil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ru-RU" sz="1050" b="1" dirty="0" err="1" smtClean="0">
                          <a:solidFill>
                            <a:schemeClr val="tx2">
                              <a:lumMod val="75000"/>
                            </a:schemeClr>
                          </a:solidFill>
                        </a:rPr>
                        <a:t>Муслюмовский</a:t>
                      </a:r>
                      <a:endParaRPr lang="ru-RU" sz="1050" b="1" dirty="0">
                        <a:solidFill>
                          <a:schemeClr val="tx2">
                            <a:lumMod val="75000"/>
                          </a:schemeClr>
                        </a:solidFil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ru-RU" sz="1050" b="1" dirty="0" err="1" smtClean="0">
                          <a:solidFill>
                            <a:schemeClr val="tx2">
                              <a:lumMod val="75000"/>
                            </a:schemeClr>
                          </a:solidFill>
                        </a:rPr>
                        <a:t>Новошешминский</a:t>
                      </a:r>
                      <a:endParaRPr lang="ru-RU" sz="1050" b="1" dirty="0">
                        <a:solidFill>
                          <a:schemeClr val="tx2">
                            <a:lumMod val="75000"/>
                          </a:schemeClr>
                        </a:solidFil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ru-RU" sz="1050" b="1" dirty="0" err="1" smtClean="0">
                          <a:solidFill>
                            <a:schemeClr val="tx2">
                              <a:lumMod val="75000"/>
                            </a:schemeClr>
                          </a:solidFill>
                        </a:rPr>
                        <a:t>г.Набережные</a:t>
                      </a:r>
                      <a:r>
                        <a:rPr lang="ru-RU" sz="1050" b="1" dirty="0" smtClean="0">
                          <a:solidFill>
                            <a:schemeClr val="tx2">
                              <a:lumMod val="75000"/>
                            </a:schemeClr>
                          </a:solidFill>
                        </a:rPr>
                        <a:t> Челны </a:t>
                      </a:r>
                      <a:endParaRPr lang="ru-RU" sz="1050" b="1" dirty="0">
                        <a:solidFill>
                          <a:schemeClr val="tx2">
                            <a:lumMod val="75000"/>
                          </a:schemeClr>
                        </a:solidFil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ru-RU" sz="1050" b="1" dirty="0" smtClean="0">
                          <a:solidFill>
                            <a:schemeClr val="tx2">
                              <a:lumMod val="75000"/>
                            </a:schemeClr>
                          </a:solidFill>
                        </a:rPr>
                        <a:t>Нижнекамский</a:t>
                      </a:r>
                      <a:endParaRPr lang="ru-RU" sz="1050" b="1" dirty="0">
                        <a:solidFill>
                          <a:schemeClr val="tx2">
                            <a:lumMod val="75000"/>
                          </a:schemeClr>
                        </a:solidFil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ru-RU" sz="1050" b="1" dirty="0" err="1" smtClean="0">
                          <a:solidFill>
                            <a:schemeClr val="tx2">
                              <a:lumMod val="75000"/>
                            </a:schemeClr>
                          </a:solidFill>
                        </a:rPr>
                        <a:t>Черемшанский</a:t>
                      </a:r>
                      <a:endParaRPr lang="ru-RU" sz="1050" b="1" dirty="0">
                        <a:solidFill>
                          <a:schemeClr val="tx2">
                            <a:lumMod val="75000"/>
                          </a:schemeClr>
                        </a:solidFill>
                      </a:endParaRPr>
                    </a:p>
                  </a:txBody>
                  <a:tcPr marL="68580" marR="68580" marT="34290" marB="34290">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3693767251"/>
                  </a:ext>
                </a:extLst>
              </a:tr>
              <a:tr h="1618103">
                <a:tc>
                  <a:txBody>
                    <a:bodyPr/>
                    <a:lstStyle/>
                    <a:p>
                      <a:r>
                        <a:rPr lang="ru-RU" sz="1100" b="1" dirty="0" err="1" smtClean="0">
                          <a:latin typeface="Arial Narrow" panose="020B0606020202030204" pitchFamily="34" charset="0"/>
                        </a:rPr>
                        <a:t>Г.М.Гильмутдинова</a:t>
                      </a:r>
                      <a:r>
                        <a:rPr lang="ru-RU" sz="1100" b="1" baseline="0" dirty="0" smtClean="0">
                          <a:latin typeface="Arial Narrow" panose="020B0606020202030204" pitchFamily="34" charset="0"/>
                        </a:rPr>
                        <a:t> - </a:t>
                      </a:r>
                      <a:r>
                        <a:rPr lang="ru-RU" sz="1100" dirty="0" smtClean="0">
                          <a:latin typeface="Arial Narrow" panose="020B0606020202030204" pitchFamily="34" charset="0"/>
                        </a:rPr>
                        <a:t>расторжение ученического договора, </a:t>
                      </a:r>
                      <a:r>
                        <a:rPr lang="ru-RU" sz="1100" dirty="0" smtClean="0">
                          <a:solidFill>
                            <a:srgbClr val="FF0000"/>
                          </a:solidFill>
                          <a:latin typeface="Arial Narrow" panose="020B0606020202030204" pitchFamily="34" charset="0"/>
                        </a:rPr>
                        <a:t>возврат стипендии</a:t>
                      </a:r>
                      <a:endParaRPr lang="ru-RU" sz="1100" dirty="0">
                        <a:solidFill>
                          <a:srgbClr val="FF0000"/>
                        </a:solidFill>
                        <a:latin typeface="Arial Narrow" panose="020B0606020202030204" pitchFamily="34" charset="0"/>
                      </a:endParaRPr>
                    </a:p>
                  </a:txBody>
                  <a:tcPr marL="68580" marR="68580" marT="34290" marB="34290">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r>
                        <a:rPr lang="ru-RU" sz="1100" b="1" dirty="0" err="1" smtClean="0">
                          <a:latin typeface="Arial Narrow" panose="020B0606020202030204" pitchFamily="34" charset="0"/>
                        </a:rPr>
                        <a:t>А.Р.Юнусова</a:t>
                      </a:r>
                      <a:r>
                        <a:rPr lang="ru-RU" sz="1100" b="1" baseline="0" dirty="0" smtClean="0">
                          <a:latin typeface="Arial Narrow" panose="020B0606020202030204" pitchFamily="34" charset="0"/>
                        </a:rPr>
                        <a:t> - </a:t>
                      </a:r>
                      <a:r>
                        <a:rPr lang="ru-RU" sz="1100" dirty="0" smtClean="0">
                          <a:latin typeface="Arial Narrow" panose="020B0606020202030204" pitchFamily="34" charset="0"/>
                        </a:rPr>
                        <a:t>продолжает </a:t>
                      </a:r>
                      <a:r>
                        <a:rPr lang="ru-RU" sz="1100" dirty="0" smtClean="0">
                          <a:solidFill>
                            <a:srgbClr val="FF0000"/>
                          </a:solidFill>
                          <a:latin typeface="Arial Narrow" panose="020B0606020202030204" pitchFamily="34" charset="0"/>
                        </a:rPr>
                        <a:t>обучение в магистратуре</a:t>
                      </a:r>
                      <a:endParaRPr lang="ru-RU" sz="1100" dirty="0">
                        <a:solidFill>
                          <a:srgbClr val="FF0000"/>
                        </a:solidFill>
                        <a:latin typeface="Arial Narrow" panose="020B0606020202030204" pitchFamily="34"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r>
                        <a:rPr lang="ru-RU" sz="1100" b="1" dirty="0" err="1" smtClean="0">
                          <a:latin typeface="Arial Narrow" panose="020B0606020202030204" pitchFamily="34" charset="0"/>
                        </a:rPr>
                        <a:t>Р.А.Гимранова</a:t>
                      </a:r>
                      <a:r>
                        <a:rPr lang="ru-RU" sz="1100" b="1" baseline="0" dirty="0" smtClean="0">
                          <a:latin typeface="Arial Narrow" panose="020B0606020202030204" pitchFamily="34" charset="0"/>
                        </a:rPr>
                        <a:t> - </a:t>
                      </a:r>
                      <a:r>
                        <a:rPr lang="ru-RU" sz="1100" dirty="0" smtClean="0">
                          <a:latin typeface="Arial Narrow" panose="020B0606020202030204" pitchFamily="34" charset="0"/>
                        </a:rPr>
                        <a:t>продолжает </a:t>
                      </a:r>
                      <a:r>
                        <a:rPr lang="ru-RU" sz="1100" dirty="0" smtClean="0">
                          <a:solidFill>
                            <a:srgbClr val="FF0000"/>
                          </a:solidFill>
                          <a:latin typeface="Arial Narrow" panose="020B0606020202030204" pitchFamily="34" charset="0"/>
                        </a:rPr>
                        <a:t>обучение в магистратуре</a:t>
                      </a:r>
                      <a:endParaRPr lang="ru-RU" sz="1100" dirty="0">
                        <a:solidFill>
                          <a:srgbClr val="FF0000"/>
                        </a:solidFill>
                        <a:latin typeface="Arial Narrow" panose="020B0606020202030204" pitchFamily="34"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r>
                        <a:rPr lang="ru-RU" sz="1100" b="1" dirty="0" err="1" smtClean="0">
                          <a:latin typeface="Arial Narrow" panose="020B0606020202030204" pitchFamily="34" charset="0"/>
                        </a:rPr>
                        <a:t>Ф.Ф.Айсина</a:t>
                      </a:r>
                      <a:r>
                        <a:rPr lang="ru-RU" sz="1100" b="1" dirty="0" smtClean="0">
                          <a:latin typeface="Arial Narrow" panose="020B0606020202030204" pitchFamily="34" charset="0"/>
                        </a:rPr>
                        <a:t> -</a:t>
                      </a:r>
                      <a:r>
                        <a:rPr lang="ru-RU" sz="1100" b="1" baseline="0" dirty="0" smtClean="0">
                          <a:latin typeface="Arial Narrow" panose="020B0606020202030204" pitchFamily="34" charset="0"/>
                        </a:rPr>
                        <a:t> </a:t>
                      </a:r>
                      <a:r>
                        <a:rPr lang="ru-RU" sz="1100" b="0" dirty="0" smtClean="0">
                          <a:solidFill>
                            <a:srgbClr val="FF0000"/>
                          </a:solidFill>
                          <a:latin typeface="Arial Narrow" panose="020B0606020202030204" pitchFamily="34" charset="0"/>
                        </a:rPr>
                        <a:t>в</a:t>
                      </a:r>
                      <a:r>
                        <a:rPr lang="ru-RU" sz="1100" b="1" dirty="0" smtClean="0">
                          <a:solidFill>
                            <a:srgbClr val="FF0000"/>
                          </a:solidFill>
                          <a:latin typeface="Arial Narrow" panose="020B0606020202030204" pitchFamily="34" charset="0"/>
                        </a:rPr>
                        <a:t> </a:t>
                      </a:r>
                      <a:r>
                        <a:rPr lang="ru-RU" sz="1100" dirty="0" smtClean="0">
                          <a:solidFill>
                            <a:srgbClr val="FF0000"/>
                          </a:solidFill>
                          <a:latin typeface="Arial Narrow" panose="020B0606020202030204" pitchFamily="34" charset="0"/>
                        </a:rPr>
                        <a:t>отпуске п</a:t>
                      </a:r>
                      <a:r>
                        <a:rPr lang="ru-RU" sz="1100" dirty="0" smtClean="0">
                          <a:latin typeface="Arial Narrow" panose="020B0606020202030204" pitchFamily="34" charset="0"/>
                        </a:rPr>
                        <a:t>о </a:t>
                      </a:r>
                      <a:r>
                        <a:rPr lang="ru-RU" sz="1100" dirty="0" smtClean="0">
                          <a:solidFill>
                            <a:srgbClr val="FF0000"/>
                          </a:solidFill>
                          <a:latin typeface="Arial Narrow" panose="020B0606020202030204" pitchFamily="34" charset="0"/>
                        </a:rPr>
                        <a:t>уходу за ребенком</a:t>
                      </a:r>
                      <a:endParaRPr lang="ru-RU" sz="1100" dirty="0">
                        <a:solidFill>
                          <a:srgbClr val="FF0000"/>
                        </a:solidFill>
                        <a:latin typeface="Arial Narrow" panose="020B0606020202030204" pitchFamily="34"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r>
                        <a:rPr lang="ru-RU" sz="1100" b="1" dirty="0" err="1" smtClean="0">
                          <a:latin typeface="Arial Narrow" panose="020B0606020202030204" pitchFamily="34" charset="0"/>
                        </a:rPr>
                        <a:t>Р.Ф.Валеев</a:t>
                      </a:r>
                      <a:r>
                        <a:rPr lang="ru-RU" sz="1100" b="0" baseline="0" dirty="0" smtClean="0">
                          <a:latin typeface="Arial Narrow" panose="020B0606020202030204" pitchFamily="34" charset="0"/>
                        </a:rPr>
                        <a:t> - </a:t>
                      </a:r>
                      <a:r>
                        <a:rPr lang="ru-RU" sz="1100" dirty="0" smtClean="0">
                          <a:latin typeface="Arial Narrow" panose="020B0606020202030204" pitchFamily="34" charset="0"/>
                        </a:rPr>
                        <a:t>продолжает </a:t>
                      </a:r>
                      <a:r>
                        <a:rPr lang="ru-RU" sz="1100" dirty="0" smtClean="0">
                          <a:solidFill>
                            <a:srgbClr val="FF0000"/>
                          </a:solidFill>
                          <a:latin typeface="Arial Narrow" panose="020B0606020202030204" pitchFamily="34" charset="0"/>
                        </a:rPr>
                        <a:t>обучение в магистратуре</a:t>
                      </a:r>
                      <a:endParaRPr lang="ru-RU" sz="1100" dirty="0">
                        <a:solidFill>
                          <a:srgbClr val="FF0000"/>
                        </a:solidFill>
                        <a:latin typeface="Arial Narrow" panose="020B0606020202030204" pitchFamily="34"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100" b="1" dirty="0" err="1" smtClean="0">
                          <a:latin typeface="Arial Narrow" panose="020B0606020202030204" pitchFamily="34" charset="0"/>
                        </a:rPr>
                        <a:t>Р.И.Салахова</a:t>
                      </a:r>
                      <a:r>
                        <a:rPr lang="ru-RU" sz="1100" dirty="0" smtClean="0">
                          <a:latin typeface="Arial Narrow" panose="020B0606020202030204" pitchFamily="34" charset="0"/>
                        </a:rPr>
                        <a:t> -</a:t>
                      </a:r>
                      <a:r>
                        <a:rPr lang="ru-RU" sz="1100" baseline="0" dirty="0" smtClean="0">
                          <a:latin typeface="Arial Narrow" panose="020B0606020202030204" pitchFamily="34" charset="0"/>
                        </a:rPr>
                        <a:t> </a:t>
                      </a:r>
                      <a:r>
                        <a:rPr lang="ru-RU" sz="1100" dirty="0" smtClean="0">
                          <a:latin typeface="Arial Narrow" panose="020B0606020202030204" pitchFamily="34" charset="0"/>
                        </a:rPr>
                        <a:t>вышла замуж за военного, </a:t>
                      </a:r>
                      <a:r>
                        <a:rPr lang="ru-RU" sz="1100" dirty="0" smtClean="0">
                          <a:solidFill>
                            <a:srgbClr val="FF0000"/>
                          </a:solidFill>
                          <a:latin typeface="Arial Narrow" panose="020B0606020202030204" pitchFamily="34" charset="0"/>
                        </a:rPr>
                        <a:t>отказывается возвращать </a:t>
                      </a:r>
                      <a:r>
                        <a:rPr lang="ru-RU" sz="1100" dirty="0" smtClean="0">
                          <a:latin typeface="Arial Narrow" panose="020B0606020202030204" pitchFamily="34" charset="0"/>
                        </a:rPr>
                        <a:t>стипендию</a:t>
                      </a:r>
                      <a:endParaRPr lang="ru-RU" sz="1100" b="0" dirty="0" smtClean="0">
                        <a:latin typeface="Arial Narrow" panose="020B0606020202030204" pitchFamily="34"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100" b="1" dirty="0" err="1" smtClean="0">
                          <a:latin typeface="Arial Narrow" panose="020B0606020202030204" pitchFamily="34" charset="0"/>
                        </a:rPr>
                        <a:t>В.В.Трофимов</a:t>
                      </a:r>
                      <a:r>
                        <a:rPr lang="ru-RU" sz="1100" b="1" dirty="0" smtClean="0">
                          <a:latin typeface="Arial Narrow" panose="020B0606020202030204" pitchFamily="34" charset="0"/>
                        </a:rPr>
                        <a:t>  </a:t>
                      </a:r>
                      <a:r>
                        <a:rPr lang="ru-RU" sz="1100" b="0" dirty="0" smtClean="0">
                          <a:latin typeface="Arial Narrow" panose="020B0606020202030204" pitchFamily="34" charset="0"/>
                        </a:rPr>
                        <a:t>-</a:t>
                      </a:r>
                    </a:p>
                    <a:p>
                      <a:pPr marL="0" marR="0" indent="0" algn="l" defTabSz="914400" rtl="0" eaLnBrk="1" fontAlgn="auto" latinLnBrk="0" hangingPunct="1">
                        <a:lnSpc>
                          <a:spcPct val="100000"/>
                        </a:lnSpc>
                        <a:spcBef>
                          <a:spcPts val="0"/>
                        </a:spcBef>
                        <a:spcAft>
                          <a:spcPts val="0"/>
                        </a:spcAft>
                        <a:buClrTx/>
                        <a:buSzTx/>
                        <a:buFontTx/>
                        <a:buNone/>
                        <a:tabLst/>
                        <a:defRPr/>
                      </a:pPr>
                      <a:r>
                        <a:rPr lang="ru-RU" sz="1100" dirty="0" smtClean="0">
                          <a:solidFill>
                            <a:srgbClr val="FF0000"/>
                          </a:solidFill>
                          <a:latin typeface="Arial Narrow" panose="020B0606020202030204" pitchFamily="34" charset="0"/>
                        </a:rPr>
                        <a:t>служба в армии </a:t>
                      </a:r>
                    </a:p>
                    <a:p>
                      <a:pPr marL="0" marR="0" indent="0" algn="l" defTabSz="914400" rtl="0" eaLnBrk="1" fontAlgn="auto" latinLnBrk="0" hangingPunct="1">
                        <a:lnSpc>
                          <a:spcPct val="100000"/>
                        </a:lnSpc>
                        <a:spcBef>
                          <a:spcPts val="0"/>
                        </a:spcBef>
                        <a:spcAft>
                          <a:spcPts val="0"/>
                        </a:spcAft>
                        <a:buClrTx/>
                        <a:buSzTx/>
                        <a:buFontTx/>
                        <a:buNone/>
                        <a:tabLst/>
                        <a:defRPr/>
                      </a:pPr>
                      <a:endParaRPr lang="ru-RU" sz="800" b="1" dirty="0" smtClean="0">
                        <a:solidFill>
                          <a:srgbClr val="FF0000"/>
                        </a:solidFill>
                        <a:latin typeface="Arial Narrow" panose="020B060602020203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1100" b="1" dirty="0" err="1" smtClean="0">
                          <a:latin typeface="Arial Narrow" panose="020B0606020202030204" pitchFamily="34" charset="0"/>
                        </a:rPr>
                        <a:t>А.Л.Ямалетдинова</a:t>
                      </a:r>
                      <a:r>
                        <a:rPr lang="ru-RU" sz="1100" dirty="0" smtClean="0">
                          <a:latin typeface="Arial Narrow" panose="020B0606020202030204" pitchFamily="34" charset="0"/>
                        </a:rPr>
                        <a:t> -</a:t>
                      </a:r>
                      <a:r>
                        <a:rPr lang="ru-RU" sz="1100" baseline="0" dirty="0" smtClean="0">
                          <a:latin typeface="Arial Narrow" panose="020B0606020202030204" pitchFamily="34" charset="0"/>
                        </a:rPr>
                        <a:t> </a:t>
                      </a:r>
                      <a:r>
                        <a:rPr lang="ru-RU" sz="1100" dirty="0" smtClean="0">
                          <a:solidFill>
                            <a:srgbClr val="FF0000"/>
                          </a:solidFill>
                          <a:latin typeface="Arial Narrow" panose="020B0606020202030204" pitchFamily="34" charset="0"/>
                        </a:rPr>
                        <a:t>по состоянию здоровья уволилась </a:t>
                      </a:r>
                      <a:r>
                        <a:rPr lang="ru-RU" sz="1100" dirty="0" smtClean="0">
                          <a:latin typeface="Arial Narrow" panose="020B0606020202030204" pitchFamily="34" charset="0"/>
                        </a:rPr>
                        <a:t>по собственному желанию, на данный момент не трудоустроена</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r>
                        <a:rPr lang="ru-RU" sz="1100" b="1" dirty="0" err="1" smtClean="0">
                          <a:latin typeface="Arial Narrow" panose="020B0606020202030204" pitchFamily="34" charset="0"/>
                        </a:rPr>
                        <a:t>Л.М.Имамутдинова</a:t>
                      </a:r>
                      <a:r>
                        <a:rPr lang="ru-RU" sz="1100" dirty="0" smtClean="0">
                          <a:latin typeface="Arial Narrow" panose="020B0606020202030204" pitchFamily="34" charset="0"/>
                        </a:rPr>
                        <a:t> -</a:t>
                      </a:r>
                      <a:r>
                        <a:rPr lang="ru-RU" sz="1100" baseline="0" dirty="0" smtClean="0">
                          <a:latin typeface="Arial Narrow" panose="020B0606020202030204" pitchFamily="34" charset="0"/>
                        </a:rPr>
                        <a:t> </a:t>
                      </a:r>
                      <a:r>
                        <a:rPr lang="ru-RU" sz="1100" dirty="0" smtClean="0">
                          <a:solidFill>
                            <a:srgbClr val="FF0000"/>
                          </a:solidFill>
                          <a:latin typeface="Arial Narrow" panose="020B0606020202030204" pitchFamily="34" charset="0"/>
                        </a:rPr>
                        <a:t>в отпуске по уходу за ребенком</a:t>
                      </a:r>
                      <a:endParaRPr lang="ru-RU" sz="1100" dirty="0">
                        <a:solidFill>
                          <a:srgbClr val="FF0000"/>
                        </a:solidFill>
                        <a:latin typeface="Arial Narrow" panose="020B0606020202030204" pitchFamily="34"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r>
                        <a:rPr lang="ru-RU" sz="1100" b="1" dirty="0" err="1" smtClean="0">
                          <a:latin typeface="Arial Narrow" panose="020B0606020202030204" pitchFamily="34" charset="0"/>
                        </a:rPr>
                        <a:t>М.А.Тимирясов</a:t>
                      </a:r>
                      <a:r>
                        <a:rPr lang="ru-RU" sz="1100" baseline="0" dirty="0" smtClean="0">
                          <a:latin typeface="Arial Narrow" panose="020B0606020202030204" pitchFamily="34" charset="0"/>
                        </a:rPr>
                        <a:t> - </a:t>
                      </a:r>
                      <a:r>
                        <a:rPr lang="ru-RU" sz="1100" dirty="0" smtClean="0">
                          <a:solidFill>
                            <a:srgbClr val="FF0000"/>
                          </a:solidFill>
                          <a:latin typeface="Arial Narrow" panose="020B0606020202030204" pitchFamily="34" charset="0"/>
                        </a:rPr>
                        <a:t>служба в армии</a:t>
                      </a:r>
                      <a:endParaRPr lang="ru-RU" sz="1100" dirty="0">
                        <a:solidFill>
                          <a:srgbClr val="FF0000"/>
                        </a:solidFill>
                        <a:latin typeface="Arial Narrow" panose="020B0606020202030204" pitchFamily="34" charset="0"/>
                      </a:endParaRPr>
                    </a:p>
                  </a:txBody>
                  <a:tcPr marL="68580" marR="68580" marT="34290" marB="34290">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xmlns="" val="959852931"/>
                  </a:ext>
                </a:extLst>
              </a:tr>
            </a:tbl>
          </a:graphicData>
        </a:graphic>
      </p:graphicFrame>
    </p:spTree>
    <p:extLst>
      <p:ext uri="{BB962C8B-B14F-4D97-AF65-F5344CB8AC3E}">
        <p14:creationId xmlns:p14="http://schemas.microsoft.com/office/powerpoint/2010/main" val="233461759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http://aksubayevo.ru/images/uploads/news/2018/4/27/1196c3f59c37977c9cec81ac355e0df1_XL.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6554" t="10591" r="22009" b="36450"/>
          <a:stretch/>
        </p:blipFill>
        <p:spPr bwMode="auto">
          <a:xfrm>
            <a:off x="8210608" y="5273"/>
            <a:ext cx="933392" cy="622261"/>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827584" y="590243"/>
            <a:ext cx="8172908" cy="4416594"/>
          </a:xfrm>
          <a:prstGeom prst="rect">
            <a:avLst/>
          </a:prstGeom>
        </p:spPr>
        <p:txBody>
          <a:bodyPr wrap="square">
            <a:spAutoFit/>
          </a:bodyPr>
          <a:lstStyle/>
          <a:p>
            <a:pPr marL="214313" indent="-214313">
              <a:buFont typeface="Wingdings" panose="05000000000000000000" pitchFamily="2" charset="2"/>
              <a:buChar char="ü"/>
            </a:pPr>
            <a:r>
              <a:rPr lang="ru-RU" sz="1500" dirty="0" smtClean="0">
                <a:solidFill>
                  <a:schemeClr val="tx2">
                    <a:lumMod val="75000"/>
                  </a:schemeClr>
                </a:solidFill>
                <a:latin typeface="Arial" panose="020B0604020202020204" pitchFamily="34" charset="0"/>
                <a:ea typeface="Calibri" panose="020F0502020204030204" pitchFamily="34" charset="0"/>
                <a:cs typeface="Arial" panose="020B0604020202020204" pitchFamily="34" charset="0"/>
              </a:rPr>
              <a:t>Продолжить  обучение заявившихся в ИС, классных руководителей, </a:t>
            </a:r>
            <a:r>
              <a:rPr lang="ru-RU" sz="1500" dirty="0" err="1" smtClean="0">
                <a:solidFill>
                  <a:schemeClr val="tx2">
                    <a:lumMod val="75000"/>
                  </a:schemeClr>
                </a:solidFill>
                <a:latin typeface="Arial" panose="020B0604020202020204" pitchFamily="34" charset="0"/>
                <a:ea typeface="Calibri" panose="020F0502020204030204" pitchFamily="34" charset="0"/>
                <a:cs typeface="Arial" panose="020B0604020202020204" pitchFamily="34" charset="0"/>
              </a:rPr>
              <a:t>тьюторов</a:t>
            </a:r>
            <a:r>
              <a:rPr lang="ru-RU" sz="1500" dirty="0" smtClean="0">
                <a:solidFill>
                  <a:schemeClr val="tx2">
                    <a:lumMod val="75000"/>
                  </a:schemeClr>
                </a:solidFill>
                <a:latin typeface="Arial" panose="020B0604020202020204" pitchFamily="34" charset="0"/>
                <a:ea typeface="Calibri" panose="020F0502020204030204" pitchFamily="34" charset="0"/>
                <a:cs typeface="Arial" panose="020B0604020202020204" pitchFamily="34" charset="0"/>
              </a:rPr>
              <a:t> по цифровым технологиям</a:t>
            </a:r>
          </a:p>
          <a:p>
            <a:pPr marL="214313" indent="-214313">
              <a:buFont typeface="Wingdings" panose="05000000000000000000" pitchFamily="2" charset="2"/>
              <a:buChar char="ü"/>
            </a:pPr>
            <a:endParaRPr lang="ru-RU" sz="800" dirty="0" smtClean="0">
              <a:solidFill>
                <a:schemeClr val="tx2">
                  <a:lumMod val="75000"/>
                </a:schemeClr>
              </a:solidFill>
              <a:latin typeface="Arial" panose="020B0604020202020204" pitchFamily="34" charset="0"/>
              <a:ea typeface="Calibri" panose="020F0502020204030204" pitchFamily="34" charset="0"/>
              <a:cs typeface="Arial" panose="020B0604020202020204" pitchFamily="34" charset="0"/>
            </a:endParaRPr>
          </a:p>
          <a:p>
            <a:pPr marL="214313" indent="-214313">
              <a:buFont typeface="Wingdings" panose="05000000000000000000" pitchFamily="2" charset="2"/>
              <a:buChar char="ü"/>
            </a:pPr>
            <a:r>
              <a:rPr lang="ru-RU" sz="1500" dirty="0" smtClean="0">
                <a:solidFill>
                  <a:schemeClr val="tx2">
                    <a:lumMod val="75000"/>
                  </a:schemeClr>
                </a:solidFill>
                <a:latin typeface="Arial" panose="020B0604020202020204" pitchFamily="34" charset="0"/>
                <a:ea typeface="Calibri" panose="020F0502020204030204" pitchFamily="34" charset="0"/>
                <a:cs typeface="Arial" panose="020B0604020202020204" pitchFamily="34" charset="0"/>
              </a:rPr>
              <a:t>Модернизация программ ПК, вошедших в региональный реестр или разработка новых</a:t>
            </a:r>
          </a:p>
          <a:p>
            <a:pPr marL="214313" indent="-214313">
              <a:buFont typeface="Wingdings" panose="05000000000000000000" pitchFamily="2" charset="2"/>
              <a:buChar char="ü"/>
            </a:pPr>
            <a:endParaRPr lang="ru-RU" sz="800" dirty="0" smtClean="0">
              <a:solidFill>
                <a:schemeClr val="tx2">
                  <a:lumMod val="75000"/>
                </a:schemeClr>
              </a:solidFill>
              <a:latin typeface="Arial" panose="020B0604020202020204" pitchFamily="34" charset="0"/>
              <a:ea typeface="Calibri" panose="020F0502020204030204" pitchFamily="34" charset="0"/>
              <a:cs typeface="Arial" panose="020B0604020202020204" pitchFamily="34" charset="0"/>
            </a:endParaRPr>
          </a:p>
          <a:p>
            <a:pPr marL="214313" indent="-214313">
              <a:buFont typeface="Wingdings" panose="05000000000000000000" pitchFamily="2" charset="2"/>
              <a:buChar char="ü"/>
            </a:pPr>
            <a:r>
              <a:rPr lang="ru-RU" sz="1500" dirty="0" smtClean="0">
                <a:solidFill>
                  <a:schemeClr val="tx2">
                    <a:lumMod val="75000"/>
                  </a:schemeClr>
                </a:solidFill>
                <a:latin typeface="Arial" panose="020B0604020202020204" pitchFamily="34" charset="0"/>
                <a:ea typeface="Calibri" panose="020F0502020204030204" pitchFamily="34" charset="0"/>
                <a:cs typeface="Arial" panose="020B0604020202020204" pitchFamily="34" charset="0"/>
              </a:rPr>
              <a:t>При реализации обучающих программ </a:t>
            </a:r>
            <a:r>
              <a:rPr lang="ru-RU" sz="1600" dirty="0" smtClean="0"/>
              <a:t>особое внимание необходимо уделять:</a:t>
            </a:r>
          </a:p>
          <a:p>
            <a:pPr indent="360363"/>
            <a:r>
              <a:rPr lang="ru-RU" sz="1600" dirty="0" smtClean="0"/>
              <a:t>а) вопросам воспитания личности (подрастающего поколения), в том числе на основе духовно-нравственных ценностей и традиций народов России;</a:t>
            </a:r>
          </a:p>
          <a:p>
            <a:pPr indent="360363"/>
            <a:r>
              <a:rPr lang="ru-RU" sz="1600" dirty="0" smtClean="0"/>
              <a:t>б) особенностям организации работы с детьми с ОВЗ;</a:t>
            </a:r>
          </a:p>
          <a:p>
            <a:pPr indent="360363"/>
            <a:r>
              <a:rPr lang="ru-RU" sz="1600" dirty="0" smtClean="0"/>
              <a:t>в) цифровым образовательным технологиям применительно к работе учителя, воспитателя, педагога;</a:t>
            </a:r>
          </a:p>
          <a:p>
            <a:pPr indent="360363"/>
            <a:r>
              <a:rPr lang="ru-RU" sz="1600" dirty="0" smtClean="0"/>
              <a:t>г) школам и учителям с низкими результатами обучения и воспитания</a:t>
            </a:r>
          </a:p>
          <a:p>
            <a:pPr indent="360363"/>
            <a:endParaRPr lang="ru-RU" sz="800" dirty="0" smtClean="0"/>
          </a:p>
          <a:p>
            <a:pPr marL="285750" indent="-285750">
              <a:buFont typeface="Wingdings" panose="05000000000000000000" pitchFamily="2" charset="2"/>
              <a:buChar char="ü"/>
            </a:pPr>
            <a:r>
              <a:rPr lang="ru-RU" sz="1600" dirty="0" smtClean="0">
                <a:solidFill>
                  <a:srgbClr val="002060"/>
                </a:solidFill>
              </a:rPr>
              <a:t>Уровневое обучение руководителей образовательных организаций (директора и заместители директоров школ) </a:t>
            </a:r>
          </a:p>
          <a:p>
            <a:pPr marL="285750" indent="-285750">
              <a:buFont typeface="Wingdings" panose="05000000000000000000" pitchFamily="2" charset="2"/>
              <a:buChar char="ü"/>
            </a:pPr>
            <a:endParaRPr lang="ru-RU" sz="800" dirty="0" smtClean="0">
              <a:solidFill>
                <a:srgbClr val="002060"/>
              </a:solidFill>
            </a:endParaRPr>
          </a:p>
          <a:p>
            <a:pPr marL="214313" indent="-214313">
              <a:buFont typeface="Wingdings" pitchFamily="2" charset="2"/>
              <a:buChar char="ü"/>
            </a:pPr>
            <a:r>
              <a:rPr lang="ru-RU" sz="1500" dirty="0" smtClean="0">
                <a:solidFill>
                  <a:schemeClr val="tx2">
                    <a:lumMod val="75000"/>
                  </a:schemeClr>
                </a:solidFill>
                <a:latin typeface="Arial" panose="020B0604020202020204" pitchFamily="34" charset="0"/>
                <a:ea typeface="Calibri" panose="020F0502020204030204" pitchFamily="34" charset="0"/>
                <a:cs typeface="Arial" panose="020B0604020202020204" pitchFamily="34" charset="0"/>
              </a:rPr>
              <a:t>Обеспечение первого года реализации комплексной программы по развитию личностного потенциала</a:t>
            </a:r>
          </a:p>
          <a:p>
            <a:pPr marL="214313" indent="-214313">
              <a:buFont typeface="Wingdings" pitchFamily="2" charset="2"/>
              <a:buChar char="ü"/>
            </a:pPr>
            <a:endParaRPr lang="ru-RU" sz="800" dirty="0" smtClean="0">
              <a:solidFill>
                <a:schemeClr val="tx2">
                  <a:lumMod val="75000"/>
                </a:schemeClr>
              </a:solidFill>
              <a:latin typeface="Arial" panose="020B0604020202020204" pitchFamily="34" charset="0"/>
              <a:ea typeface="Calibri" panose="020F0502020204030204" pitchFamily="34" charset="0"/>
              <a:cs typeface="Arial" panose="020B0604020202020204" pitchFamily="34" charset="0"/>
            </a:endParaRPr>
          </a:p>
          <a:p>
            <a:pPr marL="214313" indent="-214313">
              <a:buFont typeface="Wingdings" pitchFamily="2" charset="2"/>
              <a:buChar char="ü"/>
            </a:pPr>
            <a:r>
              <a:rPr lang="ru-RU" sz="1500" dirty="0" smtClean="0">
                <a:solidFill>
                  <a:schemeClr val="tx2">
                    <a:lumMod val="75000"/>
                  </a:schemeClr>
                </a:solidFill>
                <a:latin typeface="Arial" panose="020B0604020202020204" pitchFamily="34" charset="0"/>
                <a:ea typeface="Calibri" panose="020F0502020204030204" pitchFamily="34" charset="0"/>
                <a:cs typeface="Arial" panose="020B0604020202020204" pitchFamily="34" charset="0"/>
              </a:rPr>
              <a:t>Организация работы с </a:t>
            </a:r>
            <a:r>
              <a:rPr lang="ru-RU" sz="1500" dirty="0" err="1" smtClean="0">
                <a:solidFill>
                  <a:schemeClr val="tx2">
                    <a:lumMod val="75000"/>
                  </a:schemeClr>
                </a:solidFill>
                <a:latin typeface="Arial" panose="020B0604020202020204" pitchFamily="34" charset="0"/>
                <a:ea typeface="Calibri" panose="020F0502020204030204" pitchFamily="34" charset="0"/>
                <a:cs typeface="Arial" panose="020B0604020202020204" pitchFamily="34" charset="0"/>
              </a:rPr>
              <a:t>грантополучателями</a:t>
            </a:r>
            <a:r>
              <a:rPr lang="ru-RU" sz="1500" dirty="0" smtClean="0">
                <a:solidFill>
                  <a:schemeClr val="tx2">
                    <a:lumMod val="75000"/>
                  </a:schemeClr>
                </a:solidFill>
                <a:latin typeface="Arial" panose="020B0604020202020204" pitchFamily="34" charset="0"/>
                <a:ea typeface="Calibri" panose="020F0502020204030204" pitchFamily="34" charset="0"/>
                <a:cs typeface="Arial" panose="020B0604020202020204" pitchFamily="34" charset="0"/>
              </a:rPr>
              <a:t> в течение учебного года</a:t>
            </a:r>
          </a:p>
        </p:txBody>
      </p:sp>
      <p:sp>
        <p:nvSpPr>
          <p:cNvPr id="8" name="Заголовок 1"/>
          <p:cNvSpPr txBox="1">
            <a:spLocks/>
          </p:cNvSpPr>
          <p:nvPr/>
        </p:nvSpPr>
        <p:spPr>
          <a:xfrm>
            <a:off x="1043608" y="62442"/>
            <a:ext cx="7236804" cy="507922"/>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ru-RU" sz="2100" b="1" dirty="0">
                <a:solidFill>
                  <a:srgbClr val="C00000"/>
                </a:solidFill>
              </a:rPr>
              <a:t>Задачи на </a:t>
            </a:r>
            <a:r>
              <a:rPr lang="ru-RU" sz="2100" b="1" dirty="0" smtClean="0">
                <a:solidFill>
                  <a:srgbClr val="C00000"/>
                </a:solidFill>
              </a:rPr>
              <a:t>2019/2020 учебный год </a:t>
            </a:r>
            <a:endParaRPr lang="ru-RU" sz="2100" b="1" dirty="0">
              <a:solidFill>
                <a:srgbClr val="C00000"/>
              </a:solidFill>
            </a:endParaRPr>
          </a:p>
        </p:txBody>
      </p:sp>
    </p:spTree>
    <p:extLst>
      <p:ext uri="{BB962C8B-B14F-4D97-AF65-F5344CB8AC3E}">
        <p14:creationId xmlns:p14="http://schemas.microsoft.com/office/powerpoint/2010/main" val="37830155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http://aksubayevo.ru/images/uploads/news/2018/4/27/1196c3f59c37977c9cec81ac355e0df1_XL.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6554" t="10591" r="22009" b="36450"/>
          <a:stretch/>
        </p:blipFill>
        <p:spPr bwMode="auto">
          <a:xfrm>
            <a:off x="8100392" y="-94"/>
            <a:ext cx="1043608" cy="695738"/>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899592" y="1029635"/>
            <a:ext cx="7848871" cy="3527248"/>
          </a:xfrm>
          <a:prstGeom prst="rect">
            <a:avLst/>
          </a:prstGeom>
        </p:spPr>
        <p:txBody>
          <a:bodyPr wrap="square" lIns="68580" tIns="34290" rIns="68580" bIns="34290">
            <a:spAutoFit/>
          </a:bodyPr>
          <a:lstStyle/>
          <a:p>
            <a:pPr algn="just">
              <a:lnSpc>
                <a:spcPct val="107000"/>
              </a:lnSpc>
            </a:pPr>
            <a:r>
              <a:rPr lang="ru-RU" sz="2100"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2014 год – разработка и утверждение нормативных документов </a:t>
            </a:r>
          </a:p>
          <a:p>
            <a:pPr algn="just">
              <a:lnSpc>
                <a:spcPct val="107000"/>
              </a:lnSpc>
            </a:pPr>
            <a:r>
              <a:rPr lang="ru-RU" sz="2100"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2015 год - апробация новой модели </a:t>
            </a:r>
          </a:p>
          <a:p>
            <a:pPr algn="just">
              <a:lnSpc>
                <a:spcPct val="107000"/>
              </a:lnSpc>
            </a:pPr>
            <a:r>
              <a:rPr lang="ru-RU" sz="2100"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2016 год - реализация  новой модели в штатном режиме</a:t>
            </a:r>
          </a:p>
          <a:p>
            <a:pPr algn="just">
              <a:lnSpc>
                <a:spcPct val="107000"/>
              </a:lnSpc>
            </a:pPr>
            <a:r>
              <a:rPr lang="ru-RU" sz="2100"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2017 год – разработка и апробация </a:t>
            </a:r>
            <a:r>
              <a:rPr lang="ru-RU" sz="2100" dirty="0" err="1"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посткурсового</a:t>
            </a:r>
            <a:r>
              <a:rPr lang="ru-RU" sz="2100"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мониторинга</a:t>
            </a:r>
          </a:p>
          <a:p>
            <a:pPr algn="just">
              <a:lnSpc>
                <a:spcPct val="107000"/>
              </a:lnSpc>
            </a:pPr>
            <a:r>
              <a:rPr lang="ru-RU" sz="2100"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2018 год – внедрение ПКМ, разработка в ИС выдачи  электронного документа</a:t>
            </a:r>
          </a:p>
          <a:p>
            <a:pPr algn="just">
              <a:lnSpc>
                <a:spcPct val="107000"/>
              </a:lnSpc>
            </a:pPr>
            <a:r>
              <a:rPr lang="ru-RU" sz="2100"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2019 год – апробация выдачи электронного документа о повышении квалификации</a:t>
            </a:r>
          </a:p>
          <a:p>
            <a:pPr algn="just">
              <a:lnSpc>
                <a:spcPct val="107000"/>
              </a:lnSpc>
            </a:pPr>
            <a:r>
              <a:rPr lang="ru-RU" sz="2100"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2020 год – внедрение выдачи электронного документа о повышении квалификации</a:t>
            </a:r>
          </a:p>
        </p:txBody>
      </p:sp>
      <p:sp>
        <p:nvSpPr>
          <p:cNvPr id="7" name="Заголовок 1"/>
          <p:cNvSpPr txBox="1">
            <a:spLocks/>
          </p:cNvSpPr>
          <p:nvPr/>
        </p:nvSpPr>
        <p:spPr>
          <a:xfrm>
            <a:off x="1039054" y="88743"/>
            <a:ext cx="7074785" cy="531128"/>
          </a:xfrm>
          <a:prstGeom prst="rect">
            <a:avLst/>
          </a:prstGeom>
        </p:spPr>
        <p:txBody>
          <a:bodyPr lIns="68580" tIns="34290" rIns="68580" bIns="34290"/>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ru-RU" sz="1800" b="1" dirty="0">
                <a:solidFill>
                  <a:srgbClr val="C00000"/>
                </a:solidFill>
                <a:latin typeface="Garamond" panose="02020404030301010803" pitchFamily="18" charset="0"/>
                <a:cs typeface="Times New Roman" panose="02020603050405020304" pitchFamily="18" charset="0"/>
              </a:rPr>
              <a:t>Персонифицированная модель повышения квалификации в Республике Татарстан</a:t>
            </a:r>
          </a:p>
        </p:txBody>
      </p:sp>
    </p:spTree>
    <p:extLst>
      <p:ext uri="{BB962C8B-B14F-4D97-AF65-F5344CB8AC3E}">
        <p14:creationId xmlns:p14="http://schemas.microsoft.com/office/powerpoint/2010/main" val="8540619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75656" y="205978"/>
            <a:ext cx="6192688" cy="421556"/>
          </a:xfrm>
        </p:spPr>
        <p:txBody>
          <a:bodyPr>
            <a:noAutofit/>
          </a:bodyPr>
          <a:lstStyle/>
          <a:p>
            <a:r>
              <a:rPr lang="ru-RU" sz="2400" dirty="0" smtClean="0">
                <a:solidFill>
                  <a:srgbClr val="C00000"/>
                </a:solidFill>
                <a:latin typeface="Garamond" panose="02020404030301010803" pitchFamily="18" charset="0"/>
                <a:cs typeface="Times New Roman" panose="02020603050405020304" pitchFamily="18" charset="0"/>
              </a:rPr>
              <a:t>Повышение квалификации  </a:t>
            </a:r>
            <a:r>
              <a:rPr lang="ru-RU" sz="2400" dirty="0">
                <a:solidFill>
                  <a:srgbClr val="C00000"/>
                </a:solidFill>
                <a:latin typeface="Garamond" panose="02020404030301010803" pitchFamily="18" charset="0"/>
                <a:cs typeface="Times New Roman" panose="02020603050405020304" pitchFamily="18" charset="0"/>
              </a:rPr>
              <a:t>в 2019 году </a:t>
            </a:r>
          </a:p>
        </p:txBody>
      </p:sp>
      <p:sp>
        <p:nvSpPr>
          <p:cNvPr id="3" name="Содержимое 2"/>
          <p:cNvSpPr>
            <a:spLocks noGrp="1"/>
          </p:cNvSpPr>
          <p:nvPr>
            <p:ph idx="1"/>
          </p:nvPr>
        </p:nvSpPr>
        <p:spPr>
          <a:xfrm>
            <a:off x="827584" y="719172"/>
            <a:ext cx="8208912" cy="4228842"/>
          </a:xfrm>
        </p:spPr>
        <p:txBody>
          <a:bodyPr>
            <a:normAutofit/>
          </a:bodyPr>
          <a:lstStyle/>
          <a:p>
            <a:pPr>
              <a:buFont typeface="Wingdings" panose="05000000000000000000" pitchFamily="2" charset="2"/>
              <a:buChar char="ü"/>
            </a:pPr>
            <a:r>
              <a:rPr lang="ru-RU" sz="1700" b="1" dirty="0" smtClean="0">
                <a:solidFill>
                  <a:srgbClr val="C00000"/>
                </a:solidFill>
              </a:rPr>
              <a:t>382</a:t>
            </a:r>
            <a:r>
              <a:rPr lang="ru-RU" sz="1700" dirty="0" smtClean="0">
                <a:solidFill>
                  <a:schemeClr val="tx2">
                    <a:lumMod val="75000"/>
                  </a:schemeClr>
                </a:solidFill>
              </a:rPr>
              <a:t> программы в Республиканском реестре программ ДПО</a:t>
            </a:r>
          </a:p>
          <a:p>
            <a:pPr>
              <a:buFont typeface="Wingdings" panose="05000000000000000000" pitchFamily="2" charset="2"/>
              <a:buChar char="ü"/>
            </a:pPr>
            <a:r>
              <a:rPr lang="ru-RU" sz="1700" b="1" dirty="0" smtClean="0">
                <a:solidFill>
                  <a:srgbClr val="C00000"/>
                </a:solidFill>
              </a:rPr>
              <a:t>22</a:t>
            </a:r>
            <a:r>
              <a:rPr lang="ru-RU" sz="1700" dirty="0" smtClean="0">
                <a:solidFill>
                  <a:schemeClr val="tx2">
                    <a:lumMod val="75000"/>
                  </a:schemeClr>
                </a:solidFill>
              </a:rPr>
              <a:t> организации реализуют программы ДПО </a:t>
            </a:r>
            <a:r>
              <a:rPr lang="ru-RU" sz="1400" i="1" dirty="0" smtClean="0">
                <a:solidFill>
                  <a:schemeClr val="tx2">
                    <a:lumMod val="75000"/>
                  </a:schemeClr>
                </a:solidFill>
              </a:rPr>
              <a:t>(3 организации- 78%, 19- 22%)</a:t>
            </a:r>
          </a:p>
          <a:p>
            <a:pPr>
              <a:buFont typeface="Wingdings" panose="05000000000000000000" pitchFamily="2" charset="2"/>
              <a:buChar char="ü"/>
            </a:pPr>
            <a:r>
              <a:rPr lang="ru-RU" sz="1700" b="1" dirty="0" smtClean="0">
                <a:solidFill>
                  <a:srgbClr val="C00000"/>
                </a:solidFill>
              </a:rPr>
              <a:t>18 818 </a:t>
            </a:r>
            <a:r>
              <a:rPr lang="ru-RU" sz="1700" dirty="0" smtClean="0">
                <a:solidFill>
                  <a:schemeClr val="tx2">
                    <a:lumMod val="75000"/>
                  </a:schemeClr>
                </a:solidFill>
              </a:rPr>
              <a:t>педагогов подали заявления на ПК на бюджетной основе</a:t>
            </a:r>
          </a:p>
          <a:p>
            <a:pPr>
              <a:buFont typeface="Wingdings" panose="05000000000000000000" pitchFamily="2" charset="2"/>
              <a:buChar char="ü"/>
            </a:pPr>
            <a:r>
              <a:rPr lang="ru-RU" sz="1700" b="1" dirty="0" smtClean="0">
                <a:solidFill>
                  <a:srgbClr val="C00000"/>
                </a:solidFill>
              </a:rPr>
              <a:t>2577</a:t>
            </a:r>
            <a:r>
              <a:rPr lang="ru-RU" sz="1700" dirty="0" smtClean="0">
                <a:solidFill>
                  <a:schemeClr val="tx2">
                    <a:lumMod val="75000"/>
                  </a:schemeClr>
                </a:solidFill>
              </a:rPr>
              <a:t> педагогов выбрали обучение на внебюджетной основе</a:t>
            </a:r>
          </a:p>
          <a:p>
            <a:pPr>
              <a:buFont typeface="Wingdings" panose="05000000000000000000" pitchFamily="2" charset="2"/>
              <a:buChar char="ü"/>
            </a:pPr>
            <a:r>
              <a:rPr lang="ru-RU" sz="1700" b="1" dirty="0">
                <a:solidFill>
                  <a:srgbClr val="C00000"/>
                </a:solidFill>
              </a:rPr>
              <a:t>б</a:t>
            </a:r>
            <a:r>
              <a:rPr lang="ru-RU" sz="1700" b="1" dirty="0" smtClean="0">
                <a:solidFill>
                  <a:srgbClr val="C00000"/>
                </a:solidFill>
              </a:rPr>
              <a:t>олее 110 млн. </a:t>
            </a:r>
            <a:r>
              <a:rPr lang="ru-RU" sz="1700" dirty="0" smtClean="0">
                <a:solidFill>
                  <a:schemeClr val="tx2">
                    <a:lumMod val="75000"/>
                  </a:schemeClr>
                </a:solidFill>
              </a:rPr>
              <a:t>выделено из бюджета РТ</a:t>
            </a:r>
          </a:p>
          <a:p>
            <a:pPr>
              <a:buFont typeface="Wingdings" panose="05000000000000000000" pitchFamily="2" charset="2"/>
              <a:buChar char="ü"/>
            </a:pPr>
            <a:r>
              <a:rPr lang="ru-RU" sz="1700" dirty="0">
                <a:solidFill>
                  <a:schemeClr val="tx2">
                    <a:lumMod val="75000"/>
                  </a:schemeClr>
                </a:solidFill>
              </a:rPr>
              <a:t>в</a:t>
            </a:r>
            <a:r>
              <a:rPr lang="ru-RU" sz="1700" dirty="0" smtClean="0">
                <a:solidFill>
                  <a:schemeClr val="tx2">
                    <a:lumMod val="75000"/>
                  </a:schemeClr>
                </a:solidFill>
              </a:rPr>
              <a:t> программах ПК введены и реализованы </a:t>
            </a:r>
            <a:r>
              <a:rPr lang="ru-RU" sz="1700" i="1" dirty="0" smtClean="0">
                <a:solidFill>
                  <a:schemeClr val="tx2">
                    <a:lumMod val="75000"/>
                  </a:schemeClr>
                </a:solidFill>
              </a:rPr>
              <a:t>дистанционные модули, модуль по цифровым технологиям </a:t>
            </a:r>
          </a:p>
          <a:p>
            <a:pPr>
              <a:buFont typeface="Wingdings" panose="05000000000000000000" pitchFamily="2" charset="2"/>
              <a:buChar char="ü"/>
            </a:pPr>
            <a:endParaRPr lang="ru-RU" sz="800" i="1" dirty="0" smtClean="0">
              <a:solidFill>
                <a:schemeClr val="tx2">
                  <a:lumMod val="75000"/>
                </a:schemeClr>
              </a:solidFill>
            </a:endParaRPr>
          </a:p>
          <a:p>
            <a:pPr>
              <a:buFont typeface="Wingdings" panose="05000000000000000000" pitchFamily="2" charset="2"/>
              <a:buChar char="ü"/>
            </a:pPr>
            <a:r>
              <a:rPr lang="ru-RU" sz="1700" dirty="0">
                <a:solidFill>
                  <a:schemeClr val="tx2">
                    <a:lumMod val="75000"/>
                  </a:schemeClr>
                </a:solidFill>
              </a:rPr>
              <a:t>р</a:t>
            </a:r>
            <a:r>
              <a:rPr lang="ru-RU" sz="1700" dirty="0" smtClean="0">
                <a:solidFill>
                  <a:schemeClr val="tx2">
                    <a:lumMod val="75000"/>
                  </a:schemeClr>
                </a:solidFill>
              </a:rPr>
              <a:t>еализуются дистанционные программы </a:t>
            </a:r>
            <a:r>
              <a:rPr lang="ru-RU" sz="1700" dirty="0">
                <a:solidFill>
                  <a:schemeClr val="tx2">
                    <a:lumMod val="75000"/>
                  </a:schemeClr>
                </a:solidFill>
              </a:rPr>
              <a:t>ПК для отдельных категорий участников: </a:t>
            </a:r>
            <a:r>
              <a:rPr lang="ru-RU" sz="1600" i="1" dirty="0">
                <a:solidFill>
                  <a:schemeClr val="tx2">
                    <a:lumMod val="75000"/>
                  </a:schemeClr>
                </a:solidFill>
              </a:rPr>
              <a:t>старших воспитателей, учителей обществознания, географии, педагогов </a:t>
            </a:r>
            <a:r>
              <a:rPr lang="ru-RU" sz="1600" i="1" dirty="0" smtClean="0">
                <a:solidFill>
                  <a:schemeClr val="tx2">
                    <a:lumMod val="75000"/>
                  </a:schemeClr>
                </a:solidFill>
              </a:rPr>
              <a:t>ДОД </a:t>
            </a:r>
          </a:p>
          <a:p>
            <a:pPr>
              <a:buFont typeface="Wingdings" panose="05000000000000000000" pitchFamily="2" charset="2"/>
              <a:buChar char="ü"/>
            </a:pPr>
            <a:endParaRPr lang="ru-RU" sz="800" i="1" dirty="0" smtClean="0">
              <a:solidFill>
                <a:schemeClr val="tx2">
                  <a:lumMod val="75000"/>
                </a:schemeClr>
              </a:solidFill>
            </a:endParaRPr>
          </a:p>
          <a:p>
            <a:pPr>
              <a:buFont typeface="Wingdings" panose="05000000000000000000" pitchFamily="2" charset="2"/>
              <a:buChar char="ü"/>
            </a:pPr>
            <a:r>
              <a:rPr lang="ru-RU" sz="1700" dirty="0" smtClean="0">
                <a:solidFill>
                  <a:schemeClr val="tx2">
                    <a:lumMod val="75000"/>
                  </a:schemeClr>
                </a:solidFill>
              </a:rPr>
              <a:t>осуществляется повышение квалификации классных руководителей, </a:t>
            </a:r>
            <a:r>
              <a:rPr lang="ru-RU" sz="1700" dirty="0" err="1" smtClean="0">
                <a:solidFill>
                  <a:schemeClr val="tx2">
                    <a:lumMod val="75000"/>
                  </a:schemeClr>
                </a:solidFill>
              </a:rPr>
              <a:t>тьюторов</a:t>
            </a:r>
            <a:r>
              <a:rPr lang="ru-RU" sz="1700" dirty="0" smtClean="0">
                <a:solidFill>
                  <a:schemeClr val="tx2">
                    <a:lumMod val="75000"/>
                  </a:schemeClr>
                </a:solidFill>
              </a:rPr>
              <a:t> по цифровым технологиям</a:t>
            </a:r>
            <a:endParaRPr lang="ru-RU" sz="1700" dirty="0">
              <a:solidFill>
                <a:schemeClr val="tx2">
                  <a:lumMod val="75000"/>
                </a:schemeClr>
              </a:solidFill>
            </a:endParaRPr>
          </a:p>
        </p:txBody>
      </p:sp>
      <p:sp>
        <p:nvSpPr>
          <p:cNvPr id="4" name="Номер слайда 3"/>
          <p:cNvSpPr>
            <a:spLocks noGrp="1"/>
          </p:cNvSpPr>
          <p:nvPr>
            <p:ph type="sldNum" sz="quarter" idx="12"/>
          </p:nvPr>
        </p:nvSpPr>
        <p:spPr/>
        <p:txBody>
          <a:bodyPr/>
          <a:lstStyle/>
          <a:p>
            <a:fld id="{B19B0651-EE4F-4900-A07F-96A6BFA9D0F0}" type="slidenum">
              <a:rPr lang="ru-RU" smtClean="0"/>
              <a:pPr/>
              <a:t>6</a:t>
            </a:fld>
            <a:endParaRPr lang="ru-RU" dirty="0"/>
          </a:p>
        </p:txBody>
      </p:sp>
      <p:pic>
        <p:nvPicPr>
          <p:cNvPr id="5" name="Picture 6" descr="http://aksubayevo.ru/images/uploads/news/2018/4/27/1196c3f59c37977c9cec81ac355e0df1_XL.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6554" t="10591" r="22009" b="36450"/>
          <a:stretch/>
        </p:blipFill>
        <p:spPr bwMode="auto">
          <a:xfrm>
            <a:off x="8100392" y="-94"/>
            <a:ext cx="1043608" cy="6957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B19B0651-EE4F-4900-A07F-96A6BFA9D0F0}" type="slidenum">
              <a:rPr lang="ru-RU" smtClean="0"/>
              <a:pPr/>
              <a:t>7</a:t>
            </a:fld>
            <a:endParaRPr lang="ru-RU" dirty="0"/>
          </a:p>
        </p:txBody>
      </p:sp>
      <p:sp>
        <p:nvSpPr>
          <p:cNvPr id="5" name="Rectangle 1"/>
          <p:cNvSpPr>
            <a:spLocks noChangeArrowheads="1"/>
          </p:cNvSpPr>
          <p:nvPr/>
        </p:nvSpPr>
        <p:spPr bwMode="auto">
          <a:xfrm>
            <a:off x="321966" y="2460"/>
            <a:ext cx="79848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indent="450850" algn="ctr"/>
            <a:r>
              <a:rPr lang="ru-RU" b="1" dirty="0" smtClean="0">
                <a:solidFill>
                  <a:srgbClr val="C00000"/>
                </a:solidFill>
                <a:latin typeface="Garamond" panose="02020404030301010803" pitchFamily="18" charset="0"/>
                <a:ea typeface="+mj-ea"/>
                <a:cs typeface="Times New Roman" panose="02020603050405020304" pitchFamily="18" charset="0"/>
              </a:rPr>
              <a:t>Повышение квалификации  педагогических работников РТ в 2019 году</a:t>
            </a:r>
            <a:endParaRPr lang="ru-RU" b="1" dirty="0">
              <a:solidFill>
                <a:srgbClr val="C00000"/>
              </a:solidFill>
              <a:latin typeface="Garamond" panose="02020404030301010803" pitchFamily="18" charset="0"/>
              <a:ea typeface="+mj-ea"/>
              <a:cs typeface="Times New Roman" panose="02020603050405020304" pitchFamily="18" charset="0"/>
            </a:endParaRPr>
          </a:p>
        </p:txBody>
      </p:sp>
      <p:graphicFrame>
        <p:nvGraphicFramePr>
          <p:cNvPr id="6" name="Таблица 5"/>
          <p:cNvGraphicFramePr>
            <a:graphicFrameLocks noGrp="1"/>
          </p:cNvGraphicFramePr>
          <p:nvPr>
            <p:extLst>
              <p:ext uri="{D42A27DB-BD31-4B8C-83A1-F6EECF244321}">
                <p14:modId xmlns:p14="http://schemas.microsoft.com/office/powerpoint/2010/main" val="1711337588"/>
              </p:ext>
            </p:extLst>
          </p:nvPr>
        </p:nvGraphicFramePr>
        <p:xfrm>
          <a:off x="1259632" y="459177"/>
          <a:ext cx="6552728" cy="4576903"/>
        </p:xfrm>
        <a:graphic>
          <a:graphicData uri="http://schemas.openxmlformats.org/drawingml/2006/table">
            <a:tbl>
              <a:tblPr firstRow="1" firstCol="1" bandRow="1"/>
              <a:tblGrid>
                <a:gridCol w="413024">
                  <a:extLst>
                    <a:ext uri="{9D8B030D-6E8A-4147-A177-3AD203B41FA5}">
                      <a16:colId xmlns:a16="http://schemas.microsoft.com/office/drawing/2014/main" xmlns="" val="1616099525"/>
                    </a:ext>
                  </a:extLst>
                </a:gridCol>
                <a:gridCol w="2815856">
                  <a:extLst>
                    <a:ext uri="{9D8B030D-6E8A-4147-A177-3AD203B41FA5}">
                      <a16:colId xmlns:a16="http://schemas.microsoft.com/office/drawing/2014/main" xmlns="" val="2073903739"/>
                    </a:ext>
                  </a:extLst>
                </a:gridCol>
                <a:gridCol w="1739672">
                  <a:extLst>
                    <a:ext uri="{9D8B030D-6E8A-4147-A177-3AD203B41FA5}">
                      <a16:colId xmlns:a16="http://schemas.microsoft.com/office/drawing/2014/main" xmlns="" val="1825759995"/>
                    </a:ext>
                  </a:extLst>
                </a:gridCol>
                <a:gridCol w="1584176">
                  <a:extLst>
                    <a:ext uri="{9D8B030D-6E8A-4147-A177-3AD203B41FA5}">
                      <a16:colId xmlns:a16="http://schemas.microsoft.com/office/drawing/2014/main" xmlns="" val="2853966810"/>
                    </a:ext>
                  </a:extLst>
                </a:gridCol>
              </a:tblGrid>
              <a:tr h="319025">
                <a:tc>
                  <a:txBody>
                    <a:bodyPr/>
                    <a:lstStyle/>
                    <a:p>
                      <a:pPr>
                        <a:lnSpc>
                          <a:spcPct val="115000"/>
                        </a:lnSpc>
                        <a:spcAft>
                          <a:spcPts val="0"/>
                        </a:spcAft>
                      </a:pPr>
                      <a:r>
                        <a:rPr lang="ru-RU" sz="1000" dirty="0">
                          <a:effectLst/>
                          <a:latin typeface="Times New Roman" panose="02020603050405020304" pitchFamily="18" charset="0"/>
                          <a:ea typeface="Calibri" panose="020F0502020204030204" pitchFamily="34" charset="0"/>
                          <a:cs typeface="Times New Roman" panose="02020603050405020304" pitchFamily="18" charset="0"/>
                        </a:rPr>
                        <a:t>№п/п</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spcAft>
                          <a:spcPts val="0"/>
                        </a:spcAft>
                      </a:pPr>
                      <a:r>
                        <a:rPr lang="ru-RU" sz="1000" dirty="0">
                          <a:effectLst/>
                          <a:latin typeface="Times New Roman" panose="02020603050405020304" pitchFamily="18" charset="0"/>
                          <a:ea typeface="Calibri" panose="020F0502020204030204" pitchFamily="34" charset="0"/>
                          <a:cs typeface="Times New Roman" panose="02020603050405020304" pitchFamily="18" charset="0"/>
                        </a:rPr>
                        <a:t>Организация ДПО</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ru-RU" sz="1000" dirty="0">
                          <a:effectLst/>
                          <a:latin typeface="Times New Roman" panose="02020603050405020304" pitchFamily="18" charset="0"/>
                          <a:ea typeface="Calibri" panose="020F0502020204030204" pitchFamily="34" charset="0"/>
                          <a:cs typeface="Times New Roman" panose="02020603050405020304" pitchFamily="18" charset="0"/>
                        </a:rPr>
                        <a:t>Запланированное количество слушателей</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00000"/>
                        </a:lnSpc>
                        <a:spcAft>
                          <a:spcPts val="0"/>
                        </a:spcAft>
                      </a:pPr>
                      <a:r>
                        <a:rPr lang="ru-RU" sz="1000" kern="12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Подтвердили в модуле ИС</a:t>
                      </a:r>
                      <a:endParaRPr lang="ru-RU" sz="10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840545334"/>
                  </a:ext>
                </a:extLst>
              </a:tr>
              <a:tr h="209372">
                <a:tc>
                  <a:txBody>
                    <a:bodyPr/>
                    <a:lstStyle/>
                    <a:p>
                      <a:pPr marL="0" lvl="0" indent="0">
                        <a:lnSpc>
                          <a:spcPct val="115000"/>
                        </a:lnSpc>
                        <a:spcAft>
                          <a:spcPts val="0"/>
                        </a:spcAft>
                        <a:buFont typeface="+mj-lt"/>
                        <a:buNone/>
                      </a:pPr>
                      <a:r>
                        <a:rPr lang="ru-RU" sz="1050" dirty="0" smtClean="0">
                          <a:effectLst/>
                          <a:latin typeface="Times New Roman" panose="02020603050405020304" pitchFamily="18" charset="0"/>
                          <a:ea typeface="Calibri" panose="020F0502020204030204" pitchFamily="34" charset="0"/>
                          <a:cs typeface="Times New Roman" panose="02020603050405020304" pitchFamily="18" charset="0"/>
                        </a:rPr>
                        <a:t>1.</a:t>
                      </a:r>
                      <a:r>
                        <a:rPr lang="ru-RU" sz="105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ru-RU" sz="1050" dirty="0" smtClean="0">
                          <a:effectLst/>
                          <a:latin typeface="Times New Roman" panose="02020603050405020304" pitchFamily="18" charset="0"/>
                          <a:ea typeface="Calibri" panose="020F0502020204030204" pitchFamily="34" charset="0"/>
                          <a:cs typeface="Times New Roman" panose="02020603050405020304" pitchFamily="18" charset="0"/>
                        </a:rPr>
                        <a:t>КФУ (</a:t>
                      </a:r>
                      <a:r>
                        <a:rPr lang="ru-RU" sz="9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в </a:t>
                      </a:r>
                      <a:r>
                        <a:rPr lang="ru-RU" sz="900" dirty="0" err="1"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т.ч</a:t>
                      </a:r>
                      <a:r>
                        <a:rPr lang="ru-RU" sz="9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ИФМК, центр</a:t>
                      </a:r>
                      <a:r>
                        <a:rPr lang="ru-RU" sz="900" baseline="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800" kern="12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UNIVERSUM</a:t>
                      </a:r>
                      <a:r>
                        <a:rPr lang="ru-RU" sz="900" kern="12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050" dirty="0" smtClean="0">
                          <a:effectLst/>
                          <a:latin typeface="Times New Roman" panose="02020603050405020304" pitchFamily="18" charset="0"/>
                          <a:ea typeface="Calibri" panose="020F0502020204030204" pitchFamily="34" charset="0"/>
                          <a:cs typeface="Times New Roman" panose="02020603050405020304" pitchFamily="18" charset="0"/>
                        </a:rPr>
                        <a:t>5577</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ru-RU" sz="1050" kern="12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3227 (58%)</a:t>
                      </a:r>
                      <a:endParaRPr lang="ru-RU" sz="105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560360545"/>
                  </a:ext>
                </a:extLst>
              </a:tr>
              <a:tr h="174692">
                <a:tc>
                  <a:txBody>
                    <a:bodyPr/>
                    <a:lstStyle/>
                    <a:p>
                      <a:pPr marL="0" lvl="0" indent="0">
                        <a:lnSpc>
                          <a:spcPct val="115000"/>
                        </a:lnSpc>
                        <a:spcAft>
                          <a:spcPts val="0"/>
                        </a:spcAft>
                        <a:buFont typeface="+mj-lt"/>
                        <a:buNone/>
                      </a:pPr>
                      <a:r>
                        <a:rPr lang="ru-RU" sz="1050" dirty="0" smtClean="0">
                          <a:effectLst/>
                          <a:latin typeface="Times New Roman" panose="02020603050405020304" pitchFamily="18" charset="0"/>
                          <a:ea typeface="Calibri" panose="020F0502020204030204" pitchFamily="34" charset="0"/>
                          <a:cs typeface="Times New Roman" panose="02020603050405020304" pitchFamily="18" charset="0"/>
                        </a:rPr>
                        <a:t>2.</a:t>
                      </a:r>
                      <a:r>
                        <a:rPr lang="ru-RU" sz="105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ru-RU" sz="1050" dirty="0">
                          <a:effectLst/>
                          <a:latin typeface="Times New Roman" panose="02020603050405020304" pitchFamily="18" charset="0"/>
                          <a:ea typeface="Calibri" panose="020F0502020204030204" pitchFamily="34" charset="0"/>
                          <a:cs typeface="Times New Roman" panose="02020603050405020304" pitchFamily="18" charset="0"/>
                        </a:rPr>
                        <a:t>НГПУ</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050" dirty="0">
                          <a:effectLst/>
                          <a:latin typeface="Times New Roman" panose="02020603050405020304" pitchFamily="18" charset="0"/>
                          <a:ea typeface="Calibri" panose="020F0502020204030204" pitchFamily="34" charset="0"/>
                          <a:cs typeface="Times New Roman" panose="02020603050405020304" pitchFamily="18" charset="0"/>
                        </a:rPr>
                        <a:t>2916</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ru-RU" sz="1050" kern="12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1901 (65%)</a:t>
                      </a:r>
                      <a:endParaRPr lang="ru-RU" sz="105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80916834"/>
                  </a:ext>
                </a:extLst>
              </a:tr>
              <a:tr h="174692">
                <a:tc>
                  <a:txBody>
                    <a:bodyPr/>
                    <a:lstStyle/>
                    <a:p>
                      <a:pPr marL="0" lvl="0" indent="0">
                        <a:lnSpc>
                          <a:spcPct val="115000"/>
                        </a:lnSpc>
                        <a:spcAft>
                          <a:spcPts val="0"/>
                        </a:spcAft>
                        <a:buFont typeface="+mj-lt"/>
                        <a:buNone/>
                      </a:pPr>
                      <a:r>
                        <a:rPr lang="ru-RU" sz="1050" dirty="0" smtClean="0">
                          <a:effectLst/>
                          <a:latin typeface="Times New Roman" panose="02020603050405020304" pitchFamily="18" charset="0"/>
                          <a:ea typeface="Calibri" panose="020F0502020204030204" pitchFamily="34" charset="0"/>
                          <a:cs typeface="Times New Roman" panose="02020603050405020304" pitchFamily="18" charset="0"/>
                        </a:rPr>
                        <a:t>3.</a:t>
                      </a:r>
                      <a:r>
                        <a:rPr lang="ru-RU" sz="105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ru-RU" sz="1050" dirty="0">
                          <a:effectLst/>
                          <a:latin typeface="Times New Roman" panose="02020603050405020304" pitchFamily="18" charset="0"/>
                          <a:ea typeface="Calibri" panose="020F0502020204030204" pitchFamily="34" charset="0"/>
                          <a:cs typeface="Times New Roman" panose="02020603050405020304" pitchFamily="18" charset="0"/>
                        </a:rPr>
                        <a:t>ЕИ КФУ</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050" dirty="0">
                          <a:effectLst/>
                          <a:latin typeface="Times New Roman" panose="02020603050405020304" pitchFamily="18" charset="0"/>
                          <a:ea typeface="Calibri" panose="020F0502020204030204" pitchFamily="34" charset="0"/>
                          <a:cs typeface="Times New Roman" panose="02020603050405020304" pitchFamily="18" charset="0"/>
                        </a:rPr>
                        <a:t>1461</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ru-RU" sz="1050" kern="12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887 (60%)</a:t>
                      </a:r>
                      <a:endParaRPr lang="ru-RU" sz="105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048966211"/>
                  </a:ext>
                </a:extLst>
              </a:tr>
              <a:tr h="174692">
                <a:tc>
                  <a:txBody>
                    <a:bodyPr/>
                    <a:lstStyle/>
                    <a:p>
                      <a:pPr marL="0" lvl="0" indent="0">
                        <a:lnSpc>
                          <a:spcPct val="115000"/>
                        </a:lnSpc>
                        <a:spcAft>
                          <a:spcPts val="0"/>
                        </a:spcAft>
                        <a:buFont typeface="+mj-lt"/>
                        <a:buNone/>
                      </a:pPr>
                      <a:r>
                        <a:rPr lang="ru-RU" sz="1050" dirty="0" smtClean="0">
                          <a:effectLst/>
                          <a:latin typeface="Times New Roman" panose="02020603050405020304" pitchFamily="18" charset="0"/>
                          <a:ea typeface="Calibri" panose="020F0502020204030204" pitchFamily="34" charset="0"/>
                          <a:cs typeface="Times New Roman" panose="02020603050405020304" pitchFamily="18" charset="0"/>
                        </a:rPr>
                        <a:t>4.</a:t>
                      </a:r>
                      <a:r>
                        <a:rPr lang="ru-RU" sz="105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ru-RU" sz="1050">
                          <a:effectLst/>
                          <a:latin typeface="Times New Roman" panose="02020603050405020304" pitchFamily="18" charset="0"/>
                          <a:ea typeface="Calibri" panose="020F0502020204030204" pitchFamily="34" charset="0"/>
                          <a:cs typeface="Times New Roman" panose="02020603050405020304" pitchFamily="18" charset="0"/>
                        </a:rPr>
                        <a:t>ЦСГО</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050">
                          <a:effectLst/>
                          <a:latin typeface="Times New Roman" panose="02020603050405020304" pitchFamily="18" charset="0"/>
                          <a:ea typeface="Calibri" panose="020F0502020204030204" pitchFamily="34" charset="0"/>
                          <a:cs typeface="Times New Roman" panose="02020603050405020304" pitchFamily="18" charset="0"/>
                        </a:rPr>
                        <a:t>1214</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ru-RU" sz="1050" kern="12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745 (61%)</a:t>
                      </a:r>
                      <a:endParaRPr lang="ru-RU" sz="105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32187695"/>
                  </a:ext>
                </a:extLst>
              </a:tr>
              <a:tr h="174692">
                <a:tc>
                  <a:txBody>
                    <a:bodyPr/>
                    <a:lstStyle/>
                    <a:p>
                      <a:pPr marL="0" lvl="0" indent="0">
                        <a:lnSpc>
                          <a:spcPct val="115000"/>
                        </a:lnSpc>
                        <a:spcAft>
                          <a:spcPts val="0"/>
                        </a:spcAft>
                        <a:buFont typeface="+mj-lt"/>
                        <a:buNone/>
                      </a:pPr>
                      <a:r>
                        <a:rPr lang="ru-RU" sz="1050" dirty="0" smtClean="0">
                          <a:effectLst/>
                          <a:latin typeface="Times New Roman" panose="02020603050405020304" pitchFamily="18" charset="0"/>
                          <a:ea typeface="Calibri" panose="020F0502020204030204" pitchFamily="34" charset="0"/>
                          <a:cs typeface="Times New Roman" panose="02020603050405020304" pitchFamily="18" charset="0"/>
                        </a:rPr>
                        <a:t>5.</a:t>
                      </a:r>
                      <a:r>
                        <a:rPr lang="ru-RU" sz="105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ru-RU" sz="1050" dirty="0" smtClean="0">
                          <a:effectLst/>
                          <a:latin typeface="Times New Roman" panose="02020603050405020304" pitchFamily="18" charset="0"/>
                          <a:ea typeface="Calibri" panose="020F0502020204030204" pitchFamily="34" charset="0"/>
                          <a:cs typeface="Times New Roman" panose="02020603050405020304" pitchFamily="18" charset="0"/>
                        </a:rPr>
                        <a:t>Казанский </a:t>
                      </a:r>
                      <a:r>
                        <a:rPr lang="ru-RU" sz="1050" dirty="0" err="1" smtClean="0">
                          <a:effectLst/>
                          <a:latin typeface="Times New Roman" panose="02020603050405020304" pitchFamily="18" charset="0"/>
                          <a:ea typeface="Calibri" panose="020F0502020204030204" pitchFamily="34" charset="0"/>
                          <a:cs typeface="Times New Roman" panose="02020603050405020304" pitchFamily="18" charset="0"/>
                        </a:rPr>
                        <a:t>педколледж</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050">
                          <a:effectLst/>
                          <a:latin typeface="Times New Roman" panose="02020603050405020304" pitchFamily="18" charset="0"/>
                          <a:ea typeface="Calibri" panose="020F0502020204030204" pitchFamily="34" charset="0"/>
                          <a:cs typeface="Times New Roman" panose="02020603050405020304" pitchFamily="18" charset="0"/>
                        </a:rPr>
                        <a:t>484</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ru-RU" sz="1050" kern="12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273 (56%)</a:t>
                      </a:r>
                      <a:endParaRPr lang="ru-RU" sz="105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398922573"/>
                  </a:ext>
                </a:extLst>
              </a:tr>
              <a:tr h="174692">
                <a:tc>
                  <a:txBody>
                    <a:bodyPr/>
                    <a:lstStyle/>
                    <a:p>
                      <a:pPr marL="0" lvl="0" indent="0">
                        <a:lnSpc>
                          <a:spcPct val="115000"/>
                        </a:lnSpc>
                        <a:spcAft>
                          <a:spcPts val="0"/>
                        </a:spcAft>
                        <a:buFont typeface="+mj-lt"/>
                        <a:buNone/>
                      </a:pPr>
                      <a:r>
                        <a:rPr lang="ru-RU" sz="1050" dirty="0" smtClean="0">
                          <a:effectLst/>
                          <a:latin typeface="Times New Roman" panose="02020603050405020304" pitchFamily="18" charset="0"/>
                          <a:ea typeface="Calibri" panose="020F0502020204030204" pitchFamily="34" charset="0"/>
                          <a:cs typeface="Times New Roman" panose="02020603050405020304" pitchFamily="18" charset="0"/>
                        </a:rPr>
                        <a:t>6.</a:t>
                      </a:r>
                      <a:r>
                        <a:rPr lang="ru-RU" sz="105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ru-RU" sz="1050">
                          <a:effectLst/>
                          <a:latin typeface="Times New Roman" panose="02020603050405020304" pitchFamily="18" charset="0"/>
                          <a:ea typeface="Calibri" panose="020F0502020204030204" pitchFamily="34" charset="0"/>
                          <a:cs typeface="Times New Roman" panose="02020603050405020304" pitchFamily="18" charset="0"/>
                        </a:rPr>
                        <a:t>РЦВР</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050">
                          <a:effectLst/>
                          <a:latin typeface="Times New Roman" panose="02020603050405020304" pitchFamily="18" charset="0"/>
                          <a:ea typeface="Calibri" panose="020F0502020204030204" pitchFamily="34" charset="0"/>
                          <a:cs typeface="Times New Roman" panose="02020603050405020304" pitchFamily="18" charset="0"/>
                        </a:rPr>
                        <a:t>394</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ru-RU" sz="1050" kern="12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166 (42%)</a:t>
                      </a:r>
                      <a:endParaRPr lang="ru-RU" sz="105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831061099"/>
                  </a:ext>
                </a:extLst>
              </a:tr>
              <a:tr h="174692">
                <a:tc>
                  <a:txBody>
                    <a:bodyPr/>
                    <a:lstStyle/>
                    <a:p>
                      <a:pPr marL="0" lvl="0" indent="0">
                        <a:lnSpc>
                          <a:spcPct val="115000"/>
                        </a:lnSpc>
                        <a:spcAft>
                          <a:spcPts val="0"/>
                        </a:spcAft>
                        <a:buFont typeface="+mj-lt"/>
                        <a:buNone/>
                      </a:pPr>
                      <a:r>
                        <a:rPr lang="ru-RU" sz="1050" dirty="0" smtClean="0">
                          <a:effectLst/>
                          <a:latin typeface="Times New Roman" panose="02020603050405020304" pitchFamily="18" charset="0"/>
                          <a:ea typeface="Calibri" panose="020F0502020204030204" pitchFamily="34" charset="0"/>
                          <a:cs typeface="Times New Roman" panose="02020603050405020304" pitchFamily="18" charset="0"/>
                        </a:rPr>
                        <a:t>7.</a:t>
                      </a:r>
                      <a:r>
                        <a:rPr lang="ru-RU" sz="105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ru-RU" sz="1050" dirty="0">
                          <a:effectLst/>
                          <a:latin typeface="Times New Roman" panose="02020603050405020304" pitchFamily="18" charset="0"/>
                          <a:ea typeface="Calibri" panose="020F0502020204030204" pitchFamily="34" charset="0"/>
                          <a:cs typeface="Times New Roman" panose="02020603050405020304" pitchFamily="18" charset="0"/>
                        </a:rPr>
                        <a:t>Арский </a:t>
                      </a:r>
                      <a:r>
                        <a:rPr lang="ru-RU" sz="1050" dirty="0" err="1" smtClean="0">
                          <a:effectLst/>
                          <a:latin typeface="Times New Roman" panose="02020603050405020304" pitchFamily="18" charset="0"/>
                          <a:ea typeface="Calibri" panose="020F0502020204030204" pitchFamily="34" charset="0"/>
                          <a:cs typeface="Times New Roman" panose="02020603050405020304" pitchFamily="18" charset="0"/>
                        </a:rPr>
                        <a:t>педколледж</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050">
                          <a:effectLst/>
                          <a:latin typeface="Times New Roman" panose="02020603050405020304" pitchFamily="18" charset="0"/>
                          <a:ea typeface="Calibri" panose="020F0502020204030204" pitchFamily="34" charset="0"/>
                          <a:cs typeface="Times New Roman" panose="02020603050405020304" pitchFamily="18" charset="0"/>
                        </a:rPr>
                        <a:t>371</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ru-RU" sz="1050" kern="12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262 (70%)</a:t>
                      </a:r>
                      <a:endParaRPr lang="ru-RU" sz="105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317628198"/>
                  </a:ext>
                </a:extLst>
              </a:tr>
              <a:tr h="119998">
                <a:tc>
                  <a:txBody>
                    <a:bodyPr/>
                    <a:lstStyle/>
                    <a:p>
                      <a:pPr marL="0" lvl="0" indent="0">
                        <a:lnSpc>
                          <a:spcPct val="115000"/>
                        </a:lnSpc>
                        <a:spcAft>
                          <a:spcPts val="0"/>
                        </a:spcAft>
                        <a:buFont typeface="+mj-lt"/>
                        <a:buNone/>
                      </a:pPr>
                      <a:r>
                        <a:rPr lang="ru-RU" sz="1050" dirty="0" smtClean="0">
                          <a:effectLst/>
                          <a:latin typeface="Times New Roman" panose="02020603050405020304" pitchFamily="18" charset="0"/>
                          <a:ea typeface="Calibri" panose="020F0502020204030204" pitchFamily="34" charset="0"/>
                          <a:cs typeface="Times New Roman" panose="02020603050405020304" pitchFamily="18" charset="0"/>
                        </a:rPr>
                        <a:t>8.</a:t>
                      </a:r>
                      <a:r>
                        <a:rPr lang="ru-RU" sz="105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ru-RU" sz="1050" dirty="0" smtClean="0">
                          <a:effectLst/>
                          <a:latin typeface="Times New Roman" panose="02020603050405020304" pitchFamily="18" charset="0"/>
                          <a:ea typeface="Calibri" panose="020F0502020204030204" pitchFamily="34" charset="0"/>
                          <a:cs typeface="Times New Roman" panose="02020603050405020304" pitchFamily="18" charset="0"/>
                        </a:rPr>
                        <a:t>Академия менеджмента</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050" dirty="0">
                          <a:effectLst/>
                          <a:latin typeface="Times New Roman" panose="02020603050405020304" pitchFamily="18" charset="0"/>
                          <a:ea typeface="Calibri" panose="020F0502020204030204" pitchFamily="34" charset="0"/>
                          <a:cs typeface="Times New Roman" panose="02020603050405020304" pitchFamily="18" charset="0"/>
                        </a:rPr>
                        <a:t>286</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ru-RU" sz="1050" kern="12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173 (60%)</a:t>
                      </a:r>
                      <a:endParaRPr lang="ru-RU" sz="105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865610245"/>
                  </a:ext>
                </a:extLst>
              </a:tr>
              <a:tr h="174692">
                <a:tc>
                  <a:txBody>
                    <a:bodyPr/>
                    <a:lstStyle/>
                    <a:p>
                      <a:pPr marL="0" lvl="0" indent="0">
                        <a:lnSpc>
                          <a:spcPct val="115000"/>
                        </a:lnSpc>
                        <a:spcAft>
                          <a:spcPts val="0"/>
                        </a:spcAft>
                        <a:buFont typeface="+mj-lt"/>
                        <a:buNone/>
                      </a:pPr>
                      <a:r>
                        <a:rPr lang="ru-RU" sz="1050" dirty="0" smtClean="0">
                          <a:effectLst/>
                          <a:latin typeface="Times New Roman" panose="02020603050405020304" pitchFamily="18" charset="0"/>
                          <a:ea typeface="Calibri" panose="020F0502020204030204" pitchFamily="34" charset="0"/>
                          <a:cs typeface="Times New Roman" panose="02020603050405020304" pitchFamily="18" charset="0"/>
                        </a:rPr>
                        <a:t>9.</a:t>
                      </a:r>
                      <a:r>
                        <a:rPr lang="ru-RU" sz="105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ru-RU" sz="105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Нижнекамский </a:t>
                      </a:r>
                      <a:r>
                        <a:rPr lang="ru-RU" sz="1050" dirty="0" err="1" smtClean="0">
                          <a:effectLst/>
                          <a:latin typeface="Times New Roman" panose="02020603050405020304" pitchFamily="18" charset="0"/>
                          <a:ea typeface="Calibri" panose="020F0502020204030204" pitchFamily="34" charset="0"/>
                          <a:cs typeface="Times New Roman" panose="02020603050405020304" pitchFamily="18" charset="0"/>
                        </a:rPr>
                        <a:t>педколледж</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050" kern="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180</a:t>
                      </a: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ru-RU" sz="1050" kern="12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128 (71%</a:t>
                      </a:r>
                      <a:endParaRPr lang="ru-RU" sz="105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165018378"/>
                  </a:ext>
                </a:extLst>
              </a:tr>
              <a:tr h="174692">
                <a:tc>
                  <a:txBody>
                    <a:bodyPr/>
                    <a:lstStyle/>
                    <a:p>
                      <a:pPr marL="0" lvl="0" indent="0">
                        <a:lnSpc>
                          <a:spcPct val="115000"/>
                        </a:lnSpc>
                        <a:spcAft>
                          <a:spcPts val="0"/>
                        </a:spcAft>
                        <a:buFont typeface="+mj-lt"/>
                        <a:buNone/>
                      </a:pPr>
                      <a:r>
                        <a:rPr lang="ru-RU" sz="1050" dirty="0" smtClean="0">
                          <a:effectLst/>
                          <a:latin typeface="Times New Roman" panose="02020603050405020304" pitchFamily="18" charset="0"/>
                          <a:ea typeface="Calibri" panose="020F0502020204030204" pitchFamily="34" charset="0"/>
                          <a:cs typeface="Times New Roman" panose="02020603050405020304" pitchFamily="18" charset="0"/>
                        </a:rPr>
                        <a:t>10.</a:t>
                      </a:r>
                      <a:r>
                        <a:rPr lang="ru-RU" sz="105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ru-RU" sz="1050" kern="12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Академия</a:t>
                      </a:r>
                      <a:r>
                        <a:rPr lang="ru-RU" sz="1050" kern="1200" baseline="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наук РТ</a:t>
                      </a:r>
                      <a:endParaRPr lang="ru-RU" sz="105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050" kern="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166</a:t>
                      </a: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ru-RU" sz="1050" kern="12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50 (30%)</a:t>
                      </a:r>
                      <a:endParaRPr lang="ru-RU" sz="105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214935354"/>
                  </a:ext>
                </a:extLst>
              </a:tr>
              <a:tr h="174692">
                <a:tc>
                  <a:txBody>
                    <a:bodyPr/>
                    <a:lstStyle/>
                    <a:p>
                      <a:pPr marL="0" lvl="0" indent="0">
                        <a:lnSpc>
                          <a:spcPct val="115000"/>
                        </a:lnSpc>
                        <a:spcAft>
                          <a:spcPts val="0"/>
                        </a:spcAft>
                        <a:buFont typeface="+mj-lt"/>
                        <a:buNone/>
                      </a:pPr>
                      <a:r>
                        <a:rPr lang="ru-RU" sz="1050" dirty="0" smtClean="0">
                          <a:effectLst/>
                          <a:latin typeface="Times New Roman" panose="02020603050405020304" pitchFamily="18" charset="0"/>
                          <a:ea typeface="Calibri" panose="020F0502020204030204" pitchFamily="34" charset="0"/>
                          <a:cs typeface="Times New Roman" panose="02020603050405020304" pitchFamily="18" charset="0"/>
                        </a:rPr>
                        <a:t>11.</a:t>
                      </a:r>
                      <a:r>
                        <a:rPr lang="ru-RU" sz="105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ru-RU" sz="1050" kern="12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КИУ (ИЭУП)</a:t>
                      </a:r>
                      <a:endParaRPr lang="ru-RU" sz="105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050" kern="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164</a:t>
                      </a: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ru-RU" sz="1050" kern="12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119 (72%)</a:t>
                      </a:r>
                      <a:endParaRPr lang="ru-RU" sz="105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403663409"/>
                  </a:ext>
                </a:extLst>
              </a:tr>
              <a:tr h="174692">
                <a:tc>
                  <a:txBody>
                    <a:bodyPr/>
                    <a:lstStyle/>
                    <a:p>
                      <a:pPr marL="0" lvl="0" indent="0">
                        <a:lnSpc>
                          <a:spcPct val="115000"/>
                        </a:lnSpc>
                        <a:spcAft>
                          <a:spcPts val="0"/>
                        </a:spcAft>
                        <a:buFont typeface="+mj-lt"/>
                        <a:buNone/>
                      </a:pPr>
                      <a:r>
                        <a:rPr lang="ru-RU" sz="1050" dirty="0" smtClean="0">
                          <a:effectLst/>
                          <a:latin typeface="Times New Roman" panose="02020603050405020304" pitchFamily="18" charset="0"/>
                          <a:ea typeface="Calibri" panose="020F0502020204030204" pitchFamily="34" charset="0"/>
                          <a:cs typeface="Times New Roman" panose="02020603050405020304" pitchFamily="18" charset="0"/>
                        </a:rPr>
                        <a:t>12.</a:t>
                      </a:r>
                      <a:r>
                        <a:rPr lang="ru-RU" sz="105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ru-RU" sz="105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КГИК</a:t>
                      </a: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050" kern="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146</a:t>
                      </a: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ru-RU" sz="1050" kern="12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65 (44%)</a:t>
                      </a:r>
                      <a:endParaRPr lang="ru-RU" sz="105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779719864"/>
                  </a:ext>
                </a:extLst>
              </a:tr>
              <a:tr h="174692">
                <a:tc>
                  <a:txBody>
                    <a:bodyPr/>
                    <a:lstStyle/>
                    <a:p>
                      <a:pPr marL="0" lvl="0" indent="0">
                        <a:lnSpc>
                          <a:spcPct val="115000"/>
                        </a:lnSpc>
                        <a:spcAft>
                          <a:spcPts val="0"/>
                        </a:spcAft>
                        <a:buFont typeface="+mj-lt"/>
                        <a:buNone/>
                      </a:pPr>
                      <a:r>
                        <a:rPr lang="ru-RU" sz="1050" dirty="0" smtClean="0">
                          <a:effectLst/>
                          <a:latin typeface="Times New Roman" panose="02020603050405020304" pitchFamily="18" charset="0"/>
                          <a:ea typeface="Calibri" panose="020F0502020204030204" pitchFamily="34" charset="0"/>
                          <a:cs typeface="Times New Roman" panose="02020603050405020304" pitchFamily="18" charset="0"/>
                        </a:rPr>
                        <a:t>14.</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ru-RU" sz="1050" kern="1200" dirty="0" err="1"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ПГАФКСиТ</a:t>
                      </a:r>
                      <a:endParaRPr lang="ru-RU" sz="105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050" kern="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121</a:t>
                      </a: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ru-RU" sz="1050" kern="12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118 (97%)</a:t>
                      </a:r>
                      <a:endParaRPr lang="ru-RU" sz="105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57047523"/>
                  </a:ext>
                </a:extLst>
              </a:tr>
              <a:tr h="174692">
                <a:tc>
                  <a:txBody>
                    <a:bodyPr/>
                    <a:lstStyle/>
                    <a:p>
                      <a:pPr marL="0" lvl="0" indent="0">
                        <a:lnSpc>
                          <a:spcPct val="115000"/>
                        </a:lnSpc>
                        <a:spcAft>
                          <a:spcPts val="0"/>
                        </a:spcAft>
                        <a:buFont typeface="+mj-lt"/>
                        <a:buNone/>
                      </a:pPr>
                      <a:r>
                        <a:rPr lang="ru-RU" sz="1050" dirty="0" smtClean="0">
                          <a:effectLst/>
                          <a:latin typeface="Calibri" panose="020F0502020204030204" pitchFamily="34" charset="0"/>
                          <a:ea typeface="Calibri" panose="020F0502020204030204" pitchFamily="34" charset="0"/>
                          <a:cs typeface="Times New Roman" panose="02020603050405020304" pitchFamily="18" charset="0"/>
                        </a:rPr>
                        <a:t>15.</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ru-RU" sz="1050" kern="12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НГТТИ</a:t>
                      </a:r>
                      <a:endParaRPr lang="ru-RU" sz="105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050" kern="12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91</a:t>
                      </a:r>
                      <a:endParaRPr lang="ru-RU" sz="105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ru-RU" sz="1050" kern="12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45 (49%)</a:t>
                      </a:r>
                      <a:endParaRPr lang="ru-RU" sz="105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845721923"/>
                  </a:ext>
                </a:extLst>
              </a:tr>
              <a:tr h="174692">
                <a:tc>
                  <a:txBody>
                    <a:bodyPr/>
                    <a:lstStyle/>
                    <a:p>
                      <a:pPr marL="0" lvl="0" indent="0">
                        <a:lnSpc>
                          <a:spcPct val="115000"/>
                        </a:lnSpc>
                        <a:spcAft>
                          <a:spcPts val="0"/>
                        </a:spcAft>
                        <a:buFont typeface="+mj-lt"/>
                        <a:buNone/>
                      </a:pPr>
                      <a:r>
                        <a:rPr lang="ru-RU" sz="1050" dirty="0" smtClean="0">
                          <a:effectLst/>
                          <a:latin typeface="Calibri" panose="020F0502020204030204" pitchFamily="34" charset="0"/>
                          <a:ea typeface="Calibri" panose="020F0502020204030204" pitchFamily="34" charset="0"/>
                          <a:cs typeface="Times New Roman" panose="02020603050405020304" pitchFamily="18" charset="0"/>
                        </a:rPr>
                        <a:t>16.</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ru-RU" sz="1050" kern="12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Казанский </a:t>
                      </a:r>
                      <a:r>
                        <a:rPr lang="ru-RU" sz="1050" kern="1200" dirty="0" err="1"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строит.колледж</a:t>
                      </a:r>
                      <a:endParaRPr lang="ru-RU" sz="105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050" kern="12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47</a:t>
                      </a:r>
                      <a:endParaRPr lang="ru-RU" sz="105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ru-RU" sz="1050" kern="12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13 (28%)</a:t>
                      </a:r>
                      <a:endParaRPr lang="ru-RU" sz="105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294537113"/>
                  </a:ext>
                </a:extLst>
              </a:tr>
              <a:tr h="174692">
                <a:tc>
                  <a:txBody>
                    <a:bodyPr/>
                    <a:lstStyle/>
                    <a:p>
                      <a:pPr marL="0" lvl="0" indent="0">
                        <a:lnSpc>
                          <a:spcPct val="115000"/>
                        </a:lnSpc>
                        <a:spcAft>
                          <a:spcPts val="0"/>
                        </a:spcAft>
                        <a:buFont typeface="+mj-lt"/>
                        <a:buNone/>
                      </a:pPr>
                      <a:r>
                        <a:rPr lang="ru-RU" sz="1050" kern="12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17.</a:t>
                      </a:r>
                      <a:endParaRPr lang="ru-RU" sz="105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ru-RU" sz="1050" kern="12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ИДПО МК РТ</a:t>
                      </a:r>
                      <a:endParaRPr lang="ru-RU" sz="105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050" kern="12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35</a:t>
                      </a:r>
                      <a:endParaRPr lang="ru-RU" sz="105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ru-RU" sz="1050" kern="12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14 (40%)</a:t>
                      </a:r>
                      <a:endParaRPr lang="ru-RU" sz="105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667642367"/>
                  </a:ext>
                </a:extLst>
              </a:tr>
              <a:tr h="174692">
                <a:tc>
                  <a:txBody>
                    <a:bodyPr/>
                    <a:lstStyle/>
                    <a:p>
                      <a:pPr marL="0" lvl="0" indent="0">
                        <a:lnSpc>
                          <a:spcPct val="115000"/>
                        </a:lnSpc>
                        <a:spcAft>
                          <a:spcPts val="0"/>
                        </a:spcAft>
                        <a:buFont typeface="+mj-lt"/>
                        <a:buNone/>
                      </a:pPr>
                      <a:r>
                        <a:rPr lang="ru-RU" sz="1050" dirty="0" smtClean="0">
                          <a:effectLst/>
                          <a:latin typeface="Times New Roman" panose="02020603050405020304" pitchFamily="18" charset="0"/>
                          <a:ea typeface="Calibri" panose="020F0502020204030204" pitchFamily="34" charset="0"/>
                          <a:cs typeface="Times New Roman" panose="02020603050405020304" pitchFamily="18" charset="0"/>
                        </a:rPr>
                        <a:t>18.</a:t>
                      </a:r>
                      <a:r>
                        <a:rPr lang="ru-RU" sz="105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ru-RU" sz="1050" kern="12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РАНХиГС</a:t>
                      </a:r>
                      <a:endParaRPr lang="ru-RU" sz="105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050" kern="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28</a:t>
                      </a: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ru-RU" sz="1050" kern="12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21 (75%)</a:t>
                      </a:r>
                      <a:endParaRPr lang="ru-RU" sz="105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525118036"/>
                  </a:ext>
                </a:extLst>
              </a:tr>
              <a:tr h="174692">
                <a:tc>
                  <a:txBody>
                    <a:bodyPr/>
                    <a:lstStyle/>
                    <a:p>
                      <a:pPr marL="0" lvl="0" indent="0">
                        <a:lnSpc>
                          <a:spcPct val="115000"/>
                        </a:lnSpc>
                        <a:spcAft>
                          <a:spcPts val="0"/>
                        </a:spcAft>
                        <a:buFont typeface="+mj-lt"/>
                        <a:buNone/>
                      </a:pPr>
                      <a:r>
                        <a:rPr lang="ru-RU" sz="1050" dirty="0" smtClean="0">
                          <a:effectLst/>
                          <a:latin typeface="Times New Roman" panose="02020603050405020304" pitchFamily="18" charset="0"/>
                          <a:ea typeface="Calibri" panose="020F0502020204030204" pitchFamily="34" charset="0"/>
                          <a:cs typeface="Times New Roman" panose="02020603050405020304" pitchFamily="18" charset="0"/>
                        </a:rPr>
                        <a:t>19. </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ru-RU" sz="105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ТИСБИ</a:t>
                      </a: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050" kern="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a:t>
                      </a: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ru-RU" sz="1050" kern="12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 (100%)</a:t>
                      </a:r>
                      <a:endParaRPr lang="ru-RU" sz="105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60263721"/>
                  </a:ext>
                </a:extLst>
              </a:tr>
              <a:tr h="174692">
                <a:tc>
                  <a:txBody>
                    <a:bodyPr/>
                    <a:lstStyle/>
                    <a:p>
                      <a:pPr marL="0" lvl="0" indent="0">
                        <a:lnSpc>
                          <a:spcPct val="115000"/>
                        </a:lnSpc>
                        <a:spcAft>
                          <a:spcPts val="0"/>
                        </a:spcAft>
                        <a:buFont typeface="+mj-lt"/>
                        <a:buNone/>
                      </a:pPr>
                      <a:r>
                        <a:rPr lang="ru-RU" sz="1050" dirty="0" smtClean="0">
                          <a:effectLst/>
                          <a:latin typeface="Times New Roman" panose="02020603050405020304" pitchFamily="18" charset="0"/>
                          <a:ea typeface="Calibri" panose="020F0502020204030204" pitchFamily="34" charset="0"/>
                          <a:cs typeface="Times New Roman" panose="02020603050405020304" pitchFamily="18" charset="0"/>
                        </a:rPr>
                        <a:t>21.</a:t>
                      </a:r>
                      <a:r>
                        <a:rPr lang="ru-RU" sz="105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ru-RU" sz="1050" kern="12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Кукморский</a:t>
                      </a:r>
                      <a:r>
                        <a:rPr lang="ru-RU" sz="105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050" kern="12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агр</a:t>
                      </a:r>
                      <a:r>
                        <a:rPr lang="ru-RU" sz="105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колледж</a:t>
                      </a: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050" kern="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a:t>
                      </a: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ru-RU" sz="1050" kern="12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105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032079204"/>
                  </a:ext>
                </a:extLst>
              </a:tr>
              <a:tr h="174692">
                <a:tc>
                  <a:txBody>
                    <a:bodyPr/>
                    <a:lstStyle/>
                    <a:p>
                      <a:pPr marL="0" lvl="0" indent="0">
                        <a:lnSpc>
                          <a:spcPct val="115000"/>
                        </a:lnSpc>
                        <a:spcAft>
                          <a:spcPts val="0"/>
                        </a:spcAft>
                        <a:buFont typeface="+mj-lt"/>
                        <a:buNone/>
                      </a:pPr>
                      <a:r>
                        <a:rPr lang="ru-RU" sz="1050" b="1" i="1" dirty="0" smtClean="0">
                          <a:effectLst/>
                          <a:latin typeface="Times New Roman" panose="02020603050405020304" pitchFamily="18" charset="0"/>
                          <a:ea typeface="Calibri" panose="020F0502020204030204" pitchFamily="34" charset="0"/>
                          <a:cs typeface="Times New Roman" panose="02020603050405020304" pitchFamily="18" charset="0"/>
                        </a:rPr>
                        <a:t>20.</a:t>
                      </a:r>
                      <a:r>
                        <a:rPr lang="ru-RU" sz="1050" b="1" i="1"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050" b="1" i="1" dirty="0">
                        <a:effectLst/>
                        <a:latin typeface="Calibri" panose="020F0502020204030204" pitchFamily="34"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ru-RU" sz="1050" b="1" i="1"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ИРО РТ</a:t>
                      </a: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050" b="1" i="1" kern="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5450</a:t>
                      </a: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ru-RU" sz="1050" b="1" i="1" kern="12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3145 (58%)</a:t>
                      </a: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314658052"/>
                  </a:ext>
                </a:extLst>
              </a:tr>
              <a:tr h="174692">
                <a:tc>
                  <a:txBody>
                    <a:bodyPr/>
                    <a:lstStyle/>
                    <a:p>
                      <a:pPr marL="0" lvl="0" indent="0">
                        <a:lnSpc>
                          <a:spcPct val="115000"/>
                        </a:lnSpc>
                        <a:spcAft>
                          <a:spcPts val="0"/>
                        </a:spcAft>
                        <a:buFont typeface="+mj-lt"/>
                        <a:buNone/>
                      </a:pPr>
                      <a:r>
                        <a:rPr lang="ru-RU" sz="1050" i="1" dirty="0" smtClean="0">
                          <a:effectLst/>
                          <a:latin typeface="Calibri" panose="020F0502020204030204" pitchFamily="34" charset="0"/>
                          <a:ea typeface="Calibri" panose="020F0502020204030204" pitchFamily="34" charset="0"/>
                          <a:cs typeface="Times New Roman" panose="02020603050405020304" pitchFamily="18" charset="0"/>
                        </a:rPr>
                        <a:t>22.</a:t>
                      </a:r>
                      <a:endParaRPr lang="ru-RU" sz="1050" i="1" dirty="0">
                        <a:effectLst/>
                        <a:latin typeface="Calibri" panose="020F0502020204030204" pitchFamily="34"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ru-RU" sz="1050" i="1" kern="12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НЦБДЖ</a:t>
                      </a:r>
                      <a:endParaRPr lang="ru-RU" sz="1050" i="1"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050" i="1" kern="12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82</a:t>
                      </a:r>
                      <a:endParaRPr lang="ru-RU" sz="1050" i="1"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ru-RU" sz="1050" i="1" kern="12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50 (60%)</a:t>
                      </a:r>
                      <a:endParaRPr lang="ru-RU" sz="1050" i="1"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51826822"/>
                  </a:ext>
                </a:extLst>
              </a:tr>
              <a:tr h="174692">
                <a:tc>
                  <a:txBody>
                    <a:bodyPr/>
                    <a:lstStyle/>
                    <a:p>
                      <a:pPr marL="0" lvl="0" indent="0">
                        <a:lnSpc>
                          <a:spcPct val="115000"/>
                        </a:lnSpc>
                        <a:spcAft>
                          <a:spcPts val="0"/>
                        </a:spcAft>
                        <a:buFont typeface="+mj-lt"/>
                        <a:buNone/>
                      </a:pPr>
                      <a:r>
                        <a:rPr lang="ru-RU" sz="1050" i="1"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050" i="1" dirty="0">
                        <a:effectLst/>
                        <a:latin typeface="Calibri" panose="020F0502020204030204" pitchFamily="34"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ru-RU" sz="1050" i="1"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ИНО</a:t>
                      </a: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050" i="1"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ru-RU" sz="1050" i="1" kern="12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50</a:t>
                      </a:r>
                      <a:endParaRPr lang="ru-RU" sz="1050" i="1"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89663802"/>
                  </a:ext>
                </a:extLst>
              </a:tr>
              <a:tr h="174692">
                <a:tc>
                  <a:txBody>
                    <a:bodyPr/>
                    <a:lstStyle/>
                    <a:p>
                      <a:pPr>
                        <a:lnSpc>
                          <a:spcPct val="115000"/>
                        </a:lnSpc>
                        <a:spcAft>
                          <a:spcPts val="0"/>
                        </a:spcAft>
                      </a:pPr>
                      <a:r>
                        <a:rPr lang="ru-RU" sz="105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ru-RU" sz="1050" b="1" dirty="0">
                          <a:effectLst/>
                          <a:latin typeface="Times New Roman" panose="02020603050405020304" pitchFamily="18" charset="0"/>
                          <a:ea typeface="Calibri" panose="020F0502020204030204" pitchFamily="34" charset="0"/>
                          <a:cs typeface="Times New Roman" panose="02020603050405020304" pitchFamily="18" charset="0"/>
                        </a:rPr>
                        <a:t>Общий итог:</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050" b="1" dirty="0">
                          <a:effectLst/>
                          <a:latin typeface="Times New Roman" panose="02020603050405020304" pitchFamily="18" charset="0"/>
                          <a:ea typeface="Calibri" panose="020F0502020204030204" pitchFamily="34" charset="0"/>
                          <a:cs typeface="Times New Roman" panose="02020603050405020304" pitchFamily="18" charset="0"/>
                        </a:rPr>
                        <a:t>18 818</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ru-RU" sz="1050" b="1" kern="12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10820 (57%)</a:t>
                      </a:r>
                      <a:endParaRPr lang="ru-RU" sz="1050" b="1"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7946" marR="37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45802592"/>
                  </a:ext>
                </a:extLst>
              </a:tr>
            </a:tbl>
          </a:graphicData>
        </a:graphic>
      </p:graphicFrame>
      <p:pic>
        <p:nvPicPr>
          <p:cNvPr id="7" name="Picture 6" descr="http://aksubayevo.ru/images/uploads/news/2018/4/27/1196c3f59c37977c9cec81ac355e0df1_XL.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6554" t="10591" r="22009" b="36450"/>
          <a:stretch/>
        </p:blipFill>
        <p:spPr bwMode="auto">
          <a:xfrm>
            <a:off x="8314345" y="0"/>
            <a:ext cx="833289" cy="555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65653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B19B0651-EE4F-4900-A07F-96A6BFA9D0F0}" type="slidenum">
              <a:rPr lang="ru-RU" smtClean="0"/>
              <a:pPr/>
              <a:t>8</a:t>
            </a:fld>
            <a:endParaRPr lang="ru-RU" dirty="0"/>
          </a:p>
        </p:txBody>
      </p:sp>
      <p:pic>
        <p:nvPicPr>
          <p:cNvPr id="3" name="Picture 6" descr="http://aksubayevo.ru/images/uploads/news/2018/4/27/1196c3f59c37977c9cec81ac355e0df1_XL.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6554" t="10591" r="22009" b="36450"/>
          <a:stretch/>
        </p:blipFill>
        <p:spPr bwMode="auto">
          <a:xfrm>
            <a:off x="8314345" y="0"/>
            <a:ext cx="833289" cy="55552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1"/>
          <p:cNvSpPr>
            <a:spLocks noChangeArrowheads="1"/>
          </p:cNvSpPr>
          <p:nvPr/>
        </p:nvSpPr>
        <p:spPr bwMode="auto">
          <a:xfrm>
            <a:off x="1187624" y="130518"/>
            <a:ext cx="6401111"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indent="450850" algn="ctr"/>
            <a:r>
              <a:rPr lang="ru-RU" sz="1400" b="1" dirty="0" smtClean="0">
                <a:solidFill>
                  <a:srgbClr val="C00000"/>
                </a:solidFill>
                <a:latin typeface="Garamond" panose="02020404030301010803" pitchFamily="18" charset="0"/>
                <a:ea typeface="+mj-ea"/>
                <a:cs typeface="Times New Roman" panose="02020603050405020304" pitchFamily="18" charset="0"/>
              </a:rPr>
              <a:t>Повышение квалификации  педагогических работников РТ в 2019 году</a:t>
            </a:r>
          </a:p>
        </p:txBody>
      </p:sp>
      <p:graphicFrame>
        <p:nvGraphicFramePr>
          <p:cNvPr id="5" name="Таблица 4"/>
          <p:cNvGraphicFramePr>
            <a:graphicFrameLocks noGrp="1"/>
          </p:cNvGraphicFramePr>
          <p:nvPr>
            <p:extLst>
              <p:ext uri="{D42A27DB-BD31-4B8C-83A1-F6EECF244321}">
                <p14:modId xmlns:p14="http://schemas.microsoft.com/office/powerpoint/2010/main" val="2139140607"/>
              </p:ext>
            </p:extLst>
          </p:nvPr>
        </p:nvGraphicFramePr>
        <p:xfrm>
          <a:off x="1043608" y="627534"/>
          <a:ext cx="3528392" cy="4262047"/>
        </p:xfrm>
        <a:graphic>
          <a:graphicData uri="http://schemas.openxmlformats.org/drawingml/2006/table">
            <a:tbl>
              <a:tblPr/>
              <a:tblGrid>
                <a:gridCol w="1764196">
                  <a:extLst>
                    <a:ext uri="{9D8B030D-6E8A-4147-A177-3AD203B41FA5}">
                      <a16:colId xmlns:a16="http://schemas.microsoft.com/office/drawing/2014/main" xmlns="" val="4218524887"/>
                    </a:ext>
                  </a:extLst>
                </a:gridCol>
                <a:gridCol w="767042">
                  <a:extLst>
                    <a:ext uri="{9D8B030D-6E8A-4147-A177-3AD203B41FA5}">
                      <a16:colId xmlns:a16="http://schemas.microsoft.com/office/drawing/2014/main" xmlns="" val="253015573"/>
                    </a:ext>
                  </a:extLst>
                </a:gridCol>
                <a:gridCol w="997154">
                  <a:extLst>
                    <a:ext uri="{9D8B030D-6E8A-4147-A177-3AD203B41FA5}">
                      <a16:colId xmlns:a16="http://schemas.microsoft.com/office/drawing/2014/main" xmlns="" val="416726943"/>
                    </a:ext>
                  </a:extLst>
                </a:gridCol>
              </a:tblGrid>
              <a:tr h="144016">
                <a:tc>
                  <a:txBody>
                    <a:bodyPr/>
                    <a:lstStyle/>
                    <a:p>
                      <a:pPr algn="l" fontAlgn="t"/>
                      <a:r>
                        <a:rPr lang="ru-RU" sz="1000" b="1" i="0" u="none" strike="noStrike" dirty="0" smtClean="0">
                          <a:solidFill>
                            <a:srgbClr val="000000"/>
                          </a:solidFill>
                          <a:effectLst/>
                          <a:latin typeface="Times New Roman" panose="02020603050405020304" pitchFamily="18" charset="0"/>
                        </a:rPr>
                        <a:t>МР</a:t>
                      </a:r>
                      <a:endParaRPr lang="ru-RU" sz="1000" b="1" i="0" u="none" strike="noStrike" dirty="0">
                        <a:solidFill>
                          <a:srgbClr val="000000"/>
                        </a:solidFill>
                        <a:effectLst/>
                        <a:latin typeface="Times New Roman" panose="02020603050405020304" pitchFamily="18" charset="0"/>
                      </a:endParaRP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1" i="0" u="none" strike="noStrike" dirty="0">
                          <a:solidFill>
                            <a:schemeClr val="tx1"/>
                          </a:solidFill>
                          <a:effectLst/>
                          <a:latin typeface="Times New Roman" panose="02020603050405020304" pitchFamily="18" charset="0"/>
                        </a:rPr>
                        <a:t>Подано</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1" i="0" u="none" strike="noStrike" dirty="0" smtClean="0">
                          <a:solidFill>
                            <a:schemeClr val="tx1"/>
                          </a:solidFill>
                          <a:effectLst/>
                          <a:latin typeface="Times New Roman" panose="02020603050405020304" pitchFamily="18" charset="0"/>
                        </a:rPr>
                        <a:t>Обучено</a:t>
                      </a:r>
                      <a:r>
                        <a:rPr lang="ru-RU" sz="1000" b="1" i="0" u="none" strike="noStrike" baseline="0" dirty="0" smtClean="0">
                          <a:solidFill>
                            <a:schemeClr val="tx1"/>
                          </a:solidFill>
                          <a:effectLst/>
                          <a:latin typeface="Times New Roman" panose="02020603050405020304" pitchFamily="18" charset="0"/>
                        </a:rPr>
                        <a:t> в 1 пол.</a:t>
                      </a:r>
                      <a:endParaRPr lang="ru-RU" sz="1000" b="1" i="0" u="none" strike="noStrike" dirty="0">
                        <a:solidFill>
                          <a:schemeClr val="tx1"/>
                        </a:solidFill>
                        <a:effectLst/>
                        <a:latin typeface="Times New Roman" panose="02020603050405020304" pitchFamily="18" charset="0"/>
                      </a:endParaRPr>
                    </a:p>
                  </a:txBody>
                  <a:tcPr marL="5405" marR="5405" marT="54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244698350"/>
                  </a:ext>
                </a:extLst>
              </a:tr>
              <a:tr h="108092">
                <a:tc>
                  <a:txBody>
                    <a:bodyPr/>
                    <a:lstStyle/>
                    <a:p>
                      <a:pPr algn="l" fontAlgn="t"/>
                      <a:r>
                        <a:rPr lang="ru-RU" sz="1000" b="0" i="0" u="none" strike="noStrike" dirty="0">
                          <a:solidFill>
                            <a:srgbClr val="000000"/>
                          </a:solidFill>
                          <a:effectLst/>
                          <a:latin typeface="Times New Roman" panose="02020603050405020304" pitchFamily="18" charset="0"/>
                        </a:rPr>
                        <a:t>Авиастроительный</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394</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239</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553166409"/>
                  </a:ext>
                </a:extLst>
              </a:tr>
              <a:tr h="108092">
                <a:tc>
                  <a:txBody>
                    <a:bodyPr/>
                    <a:lstStyle/>
                    <a:p>
                      <a:pPr algn="l" fontAlgn="t"/>
                      <a:r>
                        <a:rPr lang="ru-RU" sz="1000" b="0" i="0" u="none" strike="noStrike">
                          <a:solidFill>
                            <a:srgbClr val="000000"/>
                          </a:solidFill>
                          <a:effectLst/>
                          <a:latin typeface="Times New Roman" panose="02020603050405020304" pitchFamily="18" charset="0"/>
                        </a:rPr>
                        <a:t>Агрызский</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190</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100</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339900137"/>
                  </a:ext>
                </a:extLst>
              </a:tr>
              <a:tr h="108092">
                <a:tc>
                  <a:txBody>
                    <a:bodyPr/>
                    <a:lstStyle/>
                    <a:p>
                      <a:pPr algn="l" fontAlgn="t"/>
                      <a:r>
                        <a:rPr lang="ru-RU" sz="1000" b="0" i="0" u="none" strike="noStrike">
                          <a:solidFill>
                            <a:srgbClr val="000000"/>
                          </a:solidFill>
                          <a:effectLst/>
                          <a:latin typeface="Times New Roman" panose="02020603050405020304" pitchFamily="18" charset="0"/>
                        </a:rPr>
                        <a:t>Азнакаевский</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372</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148</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77813669"/>
                  </a:ext>
                </a:extLst>
              </a:tr>
              <a:tr h="108092">
                <a:tc>
                  <a:txBody>
                    <a:bodyPr/>
                    <a:lstStyle/>
                    <a:p>
                      <a:pPr algn="l" fontAlgn="t"/>
                      <a:r>
                        <a:rPr lang="ru-RU" sz="1000" b="0" i="0" u="none" strike="noStrike" dirty="0" err="1">
                          <a:solidFill>
                            <a:srgbClr val="000000"/>
                          </a:solidFill>
                          <a:effectLst/>
                          <a:latin typeface="Times New Roman" panose="02020603050405020304" pitchFamily="18" charset="0"/>
                        </a:rPr>
                        <a:t>Аксубаевский</a:t>
                      </a:r>
                      <a:endParaRPr lang="ru-RU" sz="1000" b="0" i="0" u="none" strike="noStrike" dirty="0">
                        <a:solidFill>
                          <a:srgbClr val="000000"/>
                        </a:solidFill>
                        <a:effectLst/>
                        <a:latin typeface="Times New Roman" panose="02020603050405020304" pitchFamily="18" charset="0"/>
                      </a:endParaRP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245</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95</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108149005"/>
                  </a:ext>
                </a:extLst>
              </a:tr>
              <a:tr h="108092">
                <a:tc>
                  <a:txBody>
                    <a:bodyPr/>
                    <a:lstStyle/>
                    <a:p>
                      <a:pPr algn="l" fontAlgn="t"/>
                      <a:r>
                        <a:rPr lang="ru-RU" sz="1000" b="0" i="0" u="none" strike="noStrike">
                          <a:solidFill>
                            <a:srgbClr val="000000"/>
                          </a:solidFill>
                          <a:effectLst/>
                          <a:latin typeface="Times New Roman" panose="02020603050405020304" pitchFamily="18" charset="0"/>
                        </a:rPr>
                        <a:t>Актанышский</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267</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152</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563814771"/>
                  </a:ext>
                </a:extLst>
              </a:tr>
              <a:tr h="108092">
                <a:tc>
                  <a:txBody>
                    <a:bodyPr/>
                    <a:lstStyle/>
                    <a:p>
                      <a:pPr algn="l" fontAlgn="t"/>
                      <a:r>
                        <a:rPr lang="ru-RU" sz="1000" b="0" i="0" u="none" strike="noStrike">
                          <a:solidFill>
                            <a:srgbClr val="000000"/>
                          </a:solidFill>
                          <a:effectLst/>
                          <a:latin typeface="Times New Roman" panose="02020603050405020304" pitchFamily="18" charset="0"/>
                        </a:rPr>
                        <a:t>Алексеевский</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233</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110</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697972635"/>
                  </a:ext>
                </a:extLst>
              </a:tr>
              <a:tr h="108092">
                <a:tc>
                  <a:txBody>
                    <a:bodyPr/>
                    <a:lstStyle/>
                    <a:p>
                      <a:pPr algn="l" fontAlgn="t"/>
                      <a:r>
                        <a:rPr lang="ru-RU" sz="1000" b="0" i="0" u="none" strike="noStrike">
                          <a:solidFill>
                            <a:srgbClr val="000000"/>
                          </a:solidFill>
                          <a:effectLst/>
                          <a:latin typeface="Times New Roman" panose="02020603050405020304" pitchFamily="18" charset="0"/>
                        </a:rPr>
                        <a:t>Алькеевский</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132</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47</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621810815"/>
                  </a:ext>
                </a:extLst>
              </a:tr>
              <a:tr h="108092">
                <a:tc>
                  <a:txBody>
                    <a:bodyPr/>
                    <a:lstStyle/>
                    <a:p>
                      <a:pPr algn="l" fontAlgn="t"/>
                      <a:r>
                        <a:rPr lang="ru-RU" sz="1000" b="0" i="0" u="none" strike="noStrike">
                          <a:solidFill>
                            <a:srgbClr val="000000"/>
                          </a:solidFill>
                          <a:effectLst/>
                          <a:latin typeface="Times New Roman" panose="02020603050405020304" pitchFamily="18" charset="0"/>
                        </a:rPr>
                        <a:t>Альметьевский</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592</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322</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550063309"/>
                  </a:ext>
                </a:extLst>
              </a:tr>
              <a:tr h="108092">
                <a:tc>
                  <a:txBody>
                    <a:bodyPr/>
                    <a:lstStyle/>
                    <a:p>
                      <a:pPr algn="l" fontAlgn="t"/>
                      <a:r>
                        <a:rPr lang="ru-RU" sz="1000" b="0" i="0" u="none" strike="noStrike">
                          <a:solidFill>
                            <a:srgbClr val="000000"/>
                          </a:solidFill>
                          <a:effectLst/>
                          <a:latin typeface="Times New Roman" panose="02020603050405020304" pitchFamily="18" charset="0"/>
                        </a:rPr>
                        <a:t>Апастовский</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103</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52</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64082375"/>
                  </a:ext>
                </a:extLst>
              </a:tr>
              <a:tr h="108092">
                <a:tc>
                  <a:txBody>
                    <a:bodyPr/>
                    <a:lstStyle/>
                    <a:p>
                      <a:pPr algn="l" fontAlgn="t"/>
                      <a:r>
                        <a:rPr lang="ru-RU" sz="1000" b="0" i="0" u="none" strike="noStrike">
                          <a:solidFill>
                            <a:srgbClr val="000000"/>
                          </a:solidFill>
                          <a:effectLst/>
                          <a:latin typeface="Times New Roman" panose="02020603050405020304" pitchFamily="18" charset="0"/>
                        </a:rPr>
                        <a:t>Арский</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484</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276</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10520793"/>
                  </a:ext>
                </a:extLst>
              </a:tr>
              <a:tr h="108092">
                <a:tc>
                  <a:txBody>
                    <a:bodyPr/>
                    <a:lstStyle/>
                    <a:p>
                      <a:pPr algn="l" fontAlgn="t"/>
                      <a:r>
                        <a:rPr lang="ru-RU" sz="1000" b="0" i="0" u="none" strike="noStrike">
                          <a:solidFill>
                            <a:srgbClr val="000000"/>
                          </a:solidFill>
                          <a:effectLst/>
                          <a:latin typeface="Times New Roman" panose="02020603050405020304" pitchFamily="18" charset="0"/>
                        </a:rPr>
                        <a:t>Атнинский</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99</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41</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264971467"/>
                  </a:ext>
                </a:extLst>
              </a:tr>
              <a:tr h="108092">
                <a:tc>
                  <a:txBody>
                    <a:bodyPr/>
                    <a:lstStyle/>
                    <a:p>
                      <a:pPr algn="l" fontAlgn="t"/>
                      <a:r>
                        <a:rPr lang="ru-RU" sz="1000" b="0" i="0" u="none" strike="noStrike">
                          <a:solidFill>
                            <a:srgbClr val="000000"/>
                          </a:solidFill>
                          <a:effectLst/>
                          <a:latin typeface="Times New Roman" panose="02020603050405020304" pitchFamily="18" charset="0"/>
                        </a:rPr>
                        <a:t>Бавлинский</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219</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118</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707578881"/>
                  </a:ext>
                </a:extLst>
              </a:tr>
              <a:tr h="108092">
                <a:tc>
                  <a:txBody>
                    <a:bodyPr/>
                    <a:lstStyle/>
                    <a:p>
                      <a:pPr algn="l" fontAlgn="t"/>
                      <a:r>
                        <a:rPr lang="ru-RU" sz="1000" b="0" i="0" u="none" strike="noStrike">
                          <a:solidFill>
                            <a:srgbClr val="000000"/>
                          </a:solidFill>
                          <a:effectLst/>
                          <a:latin typeface="Times New Roman" panose="02020603050405020304" pitchFamily="18" charset="0"/>
                        </a:rPr>
                        <a:t>Балтасинский</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261</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128</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743058723"/>
                  </a:ext>
                </a:extLst>
              </a:tr>
              <a:tr h="108092">
                <a:tc>
                  <a:txBody>
                    <a:bodyPr/>
                    <a:lstStyle/>
                    <a:p>
                      <a:pPr algn="l" fontAlgn="t"/>
                      <a:r>
                        <a:rPr lang="ru-RU" sz="1000" b="0" i="0" u="none" strike="noStrike" dirty="0" err="1">
                          <a:solidFill>
                            <a:srgbClr val="000000"/>
                          </a:solidFill>
                          <a:effectLst/>
                          <a:latin typeface="Times New Roman" panose="02020603050405020304" pitchFamily="18" charset="0"/>
                        </a:rPr>
                        <a:t>Бугульминский</a:t>
                      </a:r>
                      <a:endParaRPr lang="ru-RU" sz="1000" b="0" i="0" u="none" strike="noStrike" dirty="0">
                        <a:solidFill>
                          <a:srgbClr val="000000"/>
                        </a:solidFill>
                        <a:effectLst/>
                        <a:latin typeface="Times New Roman" panose="02020603050405020304" pitchFamily="18" charset="0"/>
                      </a:endParaRP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401</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253</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806620009"/>
                  </a:ext>
                </a:extLst>
              </a:tr>
              <a:tr h="108092">
                <a:tc>
                  <a:txBody>
                    <a:bodyPr/>
                    <a:lstStyle/>
                    <a:p>
                      <a:pPr algn="l" fontAlgn="t"/>
                      <a:r>
                        <a:rPr lang="ru-RU" sz="1000" b="0" i="0" u="none" strike="noStrike">
                          <a:solidFill>
                            <a:srgbClr val="000000"/>
                          </a:solidFill>
                          <a:effectLst/>
                          <a:latin typeface="Times New Roman" panose="02020603050405020304" pitchFamily="18" charset="0"/>
                        </a:rPr>
                        <a:t>Буинский</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334</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214</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317296273"/>
                  </a:ext>
                </a:extLst>
              </a:tr>
              <a:tr h="108092">
                <a:tc>
                  <a:txBody>
                    <a:bodyPr/>
                    <a:lstStyle/>
                    <a:p>
                      <a:pPr algn="l" fontAlgn="t"/>
                      <a:r>
                        <a:rPr lang="ru-RU" sz="1000" b="0" i="0" u="none" strike="noStrike">
                          <a:solidFill>
                            <a:srgbClr val="000000"/>
                          </a:solidFill>
                          <a:effectLst/>
                          <a:latin typeface="Times New Roman" panose="02020603050405020304" pitchFamily="18" charset="0"/>
                        </a:rPr>
                        <a:t>Вахитовский</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460</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272</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428520670"/>
                  </a:ext>
                </a:extLst>
              </a:tr>
              <a:tr h="108092">
                <a:tc>
                  <a:txBody>
                    <a:bodyPr/>
                    <a:lstStyle/>
                    <a:p>
                      <a:pPr algn="l" fontAlgn="t"/>
                      <a:r>
                        <a:rPr lang="ru-RU" sz="1000" b="0" i="0" u="none" strike="noStrike">
                          <a:solidFill>
                            <a:srgbClr val="000000"/>
                          </a:solidFill>
                          <a:effectLst/>
                          <a:latin typeface="Times New Roman" panose="02020603050405020304" pitchFamily="18" charset="0"/>
                        </a:rPr>
                        <a:t>Верхнеуслонский</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56</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32</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222967000"/>
                  </a:ext>
                </a:extLst>
              </a:tr>
              <a:tr h="108092">
                <a:tc>
                  <a:txBody>
                    <a:bodyPr/>
                    <a:lstStyle/>
                    <a:p>
                      <a:pPr algn="l" fontAlgn="t"/>
                      <a:r>
                        <a:rPr lang="ru-RU" sz="1000" b="0" i="0" u="none" strike="noStrike">
                          <a:solidFill>
                            <a:srgbClr val="000000"/>
                          </a:solidFill>
                          <a:effectLst/>
                          <a:latin typeface="Times New Roman" panose="02020603050405020304" pitchFamily="18" charset="0"/>
                        </a:rPr>
                        <a:t>Высокогорский</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408</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251</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646615176"/>
                  </a:ext>
                </a:extLst>
              </a:tr>
              <a:tr h="108092">
                <a:tc>
                  <a:txBody>
                    <a:bodyPr/>
                    <a:lstStyle/>
                    <a:p>
                      <a:pPr algn="l" fontAlgn="t"/>
                      <a:r>
                        <a:rPr lang="ru-RU" sz="1000" b="0" i="0" u="none" strike="noStrike">
                          <a:solidFill>
                            <a:srgbClr val="000000"/>
                          </a:solidFill>
                          <a:effectLst/>
                          <a:latin typeface="Times New Roman" panose="02020603050405020304" pitchFamily="18" charset="0"/>
                        </a:rPr>
                        <a:t>г. Набережные Челны</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2492</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1619</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52127812"/>
                  </a:ext>
                </a:extLst>
              </a:tr>
              <a:tr h="108092">
                <a:tc>
                  <a:txBody>
                    <a:bodyPr/>
                    <a:lstStyle/>
                    <a:p>
                      <a:pPr algn="l" fontAlgn="t"/>
                      <a:r>
                        <a:rPr lang="ru-RU" sz="1000" b="0" i="0" u="none" strike="noStrike" dirty="0" err="1">
                          <a:solidFill>
                            <a:srgbClr val="000000"/>
                          </a:solidFill>
                          <a:effectLst/>
                          <a:latin typeface="Times New Roman" panose="02020603050405020304" pitchFamily="18" charset="0"/>
                        </a:rPr>
                        <a:t>Дрожжановский</a:t>
                      </a:r>
                      <a:endParaRPr lang="ru-RU" sz="1000" b="0" i="0" u="none" strike="noStrike" dirty="0">
                        <a:solidFill>
                          <a:srgbClr val="000000"/>
                        </a:solidFill>
                        <a:effectLst/>
                        <a:latin typeface="Times New Roman" panose="02020603050405020304" pitchFamily="18" charset="0"/>
                      </a:endParaRP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78</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33</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298211697"/>
                  </a:ext>
                </a:extLst>
              </a:tr>
              <a:tr h="108092">
                <a:tc>
                  <a:txBody>
                    <a:bodyPr/>
                    <a:lstStyle/>
                    <a:p>
                      <a:pPr algn="l" fontAlgn="t"/>
                      <a:r>
                        <a:rPr lang="ru-RU" sz="1000" b="0" i="0" u="none" strike="noStrike">
                          <a:solidFill>
                            <a:srgbClr val="000000"/>
                          </a:solidFill>
                          <a:effectLst/>
                          <a:latin typeface="Times New Roman" panose="02020603050405020304" pitchFamily="18" charset="0"/>
                        </a:rPr>
                        <a:t>Елабужский</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352</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224</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28566505"/>
                  </a:ext>
                </a:extLst>
              </a:tr>
              <a:tr h="108092">
                <a:tc>
                  <a:txBody>
                    <a:bodyPr/>
                    <a:lstStyle/>
                    <a:p>
                      <a:pPr algn="l" fontAlgn="t"/>
                      <a:r>
                        <a:rPr lang="ru-RU" sz="1000" b="0" i="0" u="none" strike="noStrike">
                          <a:solidFill>
                            <a:srgbClr val="000000"/>
                          </a:solidFill>
                          <a:effectLst/>
                          <a:latin typeface="Times New Roman" panose="02020603050405020304" pitchFamily="18" charset="0"/>
                        </a:rPr>
                        <a:t>Заинский</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265</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179</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166596127"/>
                  </a:ext>
                </a:extLst>
              </a:tr>
              <a:tr h="108092">
                <a:tc>
                  <a:txBody>
                    <a:bodyPr/>
                    <a:lstStyle/>
                    <a:p>
                      <a:pPr algn="l" fontAlgn="t"/>
                      <a:r>
                        <a:rPr lang="ru-RU" sz="1000" b="0" i="0" u="none" strike="noStrike">
                          <a:solidFill>
                            <a:srgbClr val="000000"/>
                          </a:solidFill>
                          <a:effectLst/>
                          <a:latin typeface="Times New Roman" panose="02020603050405020304" pitchFamily="18" charset="0"/>
                        </a:rPr>
                        <a:t>Зеленодольский</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580</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321</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110596193"/>
                  </a:ext>
                </a:extLst>
              </a:tr>
              <a:tr h="52602">
                <a:tc>
                  <a:txBody>
                    <a:bodyPr/>
                    <a:lstStyle/>
                    <a:p>
                      <a:pPr algn="l" fontAlgn="t"/>
                      <a:r>
                        <a:rPr lang="ru-RU" sz="1000" b="0" i="0" u="none" strike="noStrike">
                          <a:solidFill>
                            <a:srgbClr val="000000"/>
                          </a:solidFill>
                          <a:effectLst/>
                          <a:latin typeface="Times New Roman" panose="02020603050405020304" pitchFamily="18" charset="0"/>
                        </a:rPr>
                        <a:t>Кайбицкий</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106</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65</a:t>
                      </a:r>
                    </a:p>
                  </a:txBody>
                  <a:tcPr marL="5405" marR="5405" marT="54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888670560"/>
                  </a:ext>
                </a:extLst>
              </a:tr>
              <a:tr h="0">
                <a:tc>
                  <a:txBody>
                    <a:bodyPr/>
                    <a:lstStyle/>
                    <a:p>
                      <a:pPr algn="l" fontAlgn="t"/>
                      <a:r>
                        <a:rPr lang="ru-RU" sz="1000" b="0" i="0" u="none" strike="noStrike" dirty="0">
                          <a:solidFill>
                            <a:srgbClr val="000000"/>
                          </a:solidFill>
                          <a:effectLst/>
                          <a:latin typeface="Times New Roman" panose="02020603050405020304" pitchFamily="18" charset="0"/>
                        </a:rPr>
                        <a:t>Камско-</a:t>
                      </a:r>
                      <a:r>
                        <a:rPr lang="ru-RU" sz="1000" b="0" i="0" u="none" strike="noStrike" dirty="0" err="1">
                          <a:solidFill>
                            <a:srgbClr val="000000"/>
                          </a:solidFill>
                          <a:effectLst/>
                          <a:latin typeface="Times New Roman" panose="02020603050405020304" pitchFamily="18" charset="0"/>
                        </a:rPr>
                        <a:t>Устьинский</a:t>
                      </a:r>
                      <a:endParaRPr lang="ru-RU" sz="1000" b="0" i="0" u="none" strike="noStrike" dirty="0">
                        <a:solidFill>
                          <a:srgbClr val="000000"/>
                        </a:solidFill>
                        <a:effectLst/>
                        <a:latin typeface="Times New Roman" panose="02020603050405020304" pitchFamily="18" charset="0"/>
                      </a:endParaRP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86</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36</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997944243"/>
                  </a:ext>
                </a:extLst>
              </a:tr>
              <a:tr h="0">
                <a:tc>
                  <a:txBody>
                    <a:bodyPr/>
                    <a:lstStyle/>
                    <a:p>
                      <a:pPr algn="l" fontAlgn="t"/>
                      <a:r>
                        <a:rPr lang="ru-RU" sz="1000" b="0" i="0" u="none" strike="noStrike" dirty="0">
                          <a:solidFill>
                            <a:srgbClr val="000000"/>
                          </a:solidFill>
                          <a:effectLst/>
                          <a:latin typeface="Times New Roman" panose="02020603050405020304" pitchFamily="18" charset="0"/>
                        </a:rPr>
                        <a:t>Кировский</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489</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310</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229042656"/>
                  </a:ext>
                </a:extLst>
              </a:tr>
            </a:tbl>
          </a:graphicData>
        </a:graphic>
      </p:graphicFrame>
      <p:graphicFrame>
        <p:nvGraphicFramePr>
          <p:cNvPr id="6" name="Таблица 5"/>
          <p:cNvGraphicFramePr>
            <a:graphicFrameLocks noGrp="1"/>
          </p:cNvGraphicFramePr>
          <p:nvPr>
            <p:extLst>
              <p:ext uri="{D42A27DB-BD31-4B8C-83A1-F6EECF244321}">
                <p14:modId xmlns:p14="http://schemas.microsoft.com/office/powerpoint/2010/main" val="807025520"/>
              </p:ext>
            </p:extLst>
          </p:nvPr>
        </p:nvGraphicFramePr>
        <p:xfrm>
          <a:off x="4860032" y="769595"/>
          <a:ext cx="3528392" cy="4119986"/>
        </p:xfrm>
        <a:graphic>
          <a:graphicData uri="http://schemas.openxmlformats.org/drawingml/2006/table">
            <a:tbl>
              <a:tblPr/>
              <a:tblGrid>
                <a:gridCol w="2039020">
                  <a:extLst>
                    <a:ext uri="{9D8B030D-6E8A-4147-A177-3AD203B41FA5}">
                      <a16:colId xmlns:a16="http://schemas.microsoft.com/office/drawing/2014/main" xmlns="" val="495360254"/>
                    </a:ext>
                  </a:extLst>
                </a:gridCol>
                <a:gridCol w="815608">
                  <a:extLst>
                    <a:ext uri="{9D8B030D-6E8A-4147-A177-3AD203B41FA5}">
                      <a16:colId xmlns:a16="http://schemas.microsoft.com/office/drawing/2014/main" xmlns="" val="2881532049"/>
                    </a:ext>
                  </a:extLst>
                </a:gridCol>
                <a:gridCol w="673764">
                  <a:extLst>
                    <a:ext uri="{9D8B030D-6E8A-4147-A177-3AD203B41FA5}">
                      <a16:colId xmlns:a16="http://schemas.microsoft.com/office/drawing/2014/main" xmlns="" val="554554051"/>
                    </a:ext>
                  </a:extLst>
                </a:gridCol>
              </a:tblGrid>
              <a:tr h="121217">
                <a:tc>
                  <a:txBody>
                    <a:bodyPr/>
                    <a:lstStyle/>
                    <a:p>
                      <a:pPr algn="l" fontAlgn="t"/>
                      <a:r>
                        <a:rPr lang="ru-RU" sz="1000" b="0" i="0" u="none" strike="noStrike" dirty="0" err="1">
                          <a:solidFill>
                            <a:srgbClr val="000000"/>
                          </a:solidFill>
                          <a:effectLst/>
                          <a:latin typeface="Times New Roman" panose="02020603050405020304" pitchFamily="18" charset="0"/>
                        </a:rPr>
                        <a:t>Кукморский</a:t>
                      </a:r>
                      <a:endParaRPr lang="ru-RU" sz="1000" b="0" i="0" u="none" strike="noStrike" dirty="0">
                        <a:solidFill>
                          <a:srgbClr val="000000"/>
                        </a:solidFill>
                        <a:effectLst/>
                        <a:latin typeface="Times New Roman" panose="02020603050405020304" pitchFamily="18" charset="0"/>
                      </a:endParaRP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247</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155</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804316156"/>
                  </a:ext>
                </a:extLst>
              </a:tr>
              <a:tr h="121217">
                <a:tc>
                  <a:txBody>
                    <a:bodyPr/>
                    <a:lstStyle/>
                    <a:p>
                      <a:pPr algn="l" fontAlgn="t"/>
                      <a:r>
                        <a:rPr lang="ru-RU" sz="1000" b="0" i="0" u="none" strike="noStrike" dirty="0" err="1">
                          <a:solidFill>
                            <a:srgbClr val="000000"/>
                          </a:solidFill>
                          <a:effectLst/>
                          <a:latin typeface="Times New Roman" panose="02020603050405020304" pitchFamily="18" charset="0"/>
                        </a:rPr>
                        <a:t>Лаишевский</a:t>
                      </a:r>
                      <a:endParaRPr lang="ru-RU" sz="1000" b="0" i="0" u="none" strike="noStrike" dirty="0">
                        <a:solidFill>
                          <a:srgbClr val="000000"/>
                        </a:solidFill>
                        <a:effectLst/>
                        <a:latin typeface="Times New Roman" panose="02020603050405020304" pitchFamily="18" charset="0"/>
                      </a:endParaRP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150</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66</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327192025"/>
                  </a:ext>
                </a:extLst>
              </a:tr>
              <a:tr h="121217">
                <a:tc>
                  <a:txBody>
                    <a:bodyPr/>
                    <a:lstStyle/>
                    <a:p>
                      <a:pPr algn="l" fontAlgn="t"/>
                      <a:r>
                        <a:rPr lang="ru-RU" sz="1000" b="0" i="0" u="none" strike="noStrike" dirty="0" err="1">
                          <a:solidFill>
                            <a:srgbClr val="000000"/>
                          </a:solidFill>
                          <a:effectLst/>
                          <a:latin typeface="Times New Roman" panose="02020603050405020304" pitchFamily="18" charset="0"/>
                        </a:rPr>
                        <a:t>Лениногорский</a:t>
                      </a:r>
                      <a:endParaRPr lang="ru-RU" sz="1000" b="0" i="0" u="none" strike="noStrike" dirty="0">
                        <a:solidFill>
                          <a:srgbClr val="000000"/>
                        </a:solidFill>
                        <a:effectLst/>
                        <a:latin typeface="Times New Roman" panose="02020603050405020304" pitchFamily="18" charset="0"/>
                      </a:endParaRP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540</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296</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770995176"/>
                  </a:ext>
                </a:extLst>
              </a:tr>
              <a:tr h="121217">
                <a:tc>
                  <a:txBody>
                    <a:bodyPr/>
                    <a:lstStyle/>
                    <a:p>
                      <a:pPr algn="l" fontAlgn="t"/>
                      <a:r>
                        <a:rPr lang="ru-RU" sz="1000" b="0" i="0" u="none" strike="noStrike" dirty="0" err="1">
                          <a:solidFill>
                            <a:srgbClr val="000000"/>
                          </a:solidFill>
                          <a:effectLst/>
                          <a:latin typeface="Times New Roman" panose="02020603050405020304" pitchFamily="18" charset="0"/>
                        </a:rPr>
                        <a:t>Мамадышский</a:t>
                      </a:r>
                      <a:endParaRPr lang="ru-RU" sz="1000" b="0" i="0" u="none" strike="noStrike" dirty="0">
                        <a:solidFill>
                          <a:srgbClr val="000000"/>
                        </a:solidFill>
                        <a:effectLst/>
                        <a:latin typeface="Times New Roman" panose="02020603050405020304" pitchFamily="18" charset="0"/>
                      </a:endParaRP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274</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134</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228583732"/>
                  </a:ext>
                </a:extLst>
              </a:tr>
              <a:tr h="121217">
                <a:tc>
                  <a:txBody>
                    <a:bodyPr/>
                    <a:lstStyle/>
                    <a:p>
                      <a:pPr algn="l" fontAlgn="t"/>
                      <a:r>
                        <a:rPr lang="ru-RU" sz="1000" b="0" i="0" u="none" strike="noStrike">
                          <a:solidFill>
                            <a:srgbClr val="000000"/>
                          </a:solidFill>
                          <a:effectLst/>
                          <a:latin typeface="Times New Roman" panose="02020603050405020304" pitchFamily="18" charset="0"/>
                        </a:rPr>
                        <a:t>Менделеевский</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226</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140</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656383868"/>
                  </a:ext>
                </a:extLst>
              </a:tr>
              <a:tr h="121217">
                <a:tc>
                  <a:txBody>
                    <a:bodyPr/>
                    <a:lstStyle/>
                    <a:p>
                      <a:pPr algn="l" fontAlgn="t"/>
                      <a:r>
                        <a:rPr lang="ru-RU" sz="1000" b="0" i="0" u="none" strike="noStrike">
                          <a:solidFill>
                            <a:srgbClr val="000000"/>
                          </a:solidFill>
                          <a:effectLst/>
                          <a:latin typeface="Times New Roman" panose="02020603050405020304" pitchFamily="18" charset="0"/>
                        </a:rPr>
                        <a:t>Мензелинский</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202</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104</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990930130"/>
                  </a:ext>
                </a:extLst>
              </a:tr>
              <a:tr h="121217">
                <a:tc>
                  <a:txBody>
                    <a:bodyPr/>
                    <a:lstStyle/>
                    <a:p>
                      <a:pPr algn="l" fontAlgn="t"/>
                      <a:r>
                        <a:rPr lang="ru-RU" sz="1000" b="0" i="0" u="none" strike="noStrike">
                          <a:solidFill>
                            <a:srgbClr val="000000"/>
                          </a:solidFill>
                          <a:effectLst/>
                          <a:latin typeface="Times New Roman" panose="02020603050405020304" pitchFamily="18" charset="0"/>
                        </a:rPr>
                        <a:t>Московский</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728</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445</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169142316"/>
                  </a:ext>
                </a:extLst>
              </a:tr>
              <a:tr h="121217">
                <a:tc>
                  <a:txBody>
                    <a:bodyPr/>
                    <a:lstStyle/>
                    <a:p>
                      <a:pPr algn="l" fontAlgn="t"/>
                      <a:r>
                        <a:rPr lang="ru-RU" sz="1000" b="0" i="0" u="none" strike="noStrike">
                          <a:solidFill>
                            <a:srgbClr val="000000"/>
                          </a:solidFill>
                          <a:effectLst/>
                          <a:latin typeface="Times New Roman" panose="02020603050405020304" pitchFamily="18" charset="0"/>
                        </a:rPr>
                        <a:t>Муслюмовский</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156</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82</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79244305"/>
                  </a:ext>
                </a:extLst>
              </a:tr>
              <a:tr h="121217">
                <a:tc>
                  <a:txBody>
                    <a:bodyPr/>
                    <a:lstStyle/>
                    <a:p>
                      <a:pPr algn="l" fontAlgn="t"/>
                      <a:r>
                        <a:rPr lang="ru-RU" sz="1000" b="0" i="0" u="none" strike="noStrike">
                          <a:solidFill>
                            <a:srgbClr val="000000"/>
                          </a:solidFill>
                          <a:effectLst/>
                          <a:latin typeface="Times New Roman" panose="02020603050405020304" pitchFamily="18" charset="0"/>
                        </a:rPr>
                        <a:t>Нижнекамский</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968</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620</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685088435"/>
                  </a:ext>
                </a:extLst>
              </a:tr>
              <a:tr h="121217">
                <a:tc>
                  <a:txBody>
                    <a:bodyPr/>
                    <a:lstStyle/>
                    <a:p>
                      <a:pPr algn="l" fontAlgn="t"/>
                      <a:r>
                        <a:rPr lang="ru-RU" sz="1000" b="0" i="0" u="none" strike="noStrike">
                          <a:solidFill>
                            <a:srgbClr val="000000"/>
                          </a:solidFill>
                          <a:effectLst/>
                          <a:latin typeface="Times New Roman" panose="02020603050405020304" pitchFamily="18" charset="0"/>
                        </a:rPr>
                        <a:t>Ново-Савиновский</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807</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497</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87857860"/>
                  </a:ext>
                </a:extLst>
              </a:tr>
              <a:tr h="121217">
                <a:tc>
                  <a:txBody>
                    <a:bodyPr/>
                    <a:lstStyle/>
                    <a:p>
                      <a:pPr algn="l" fontAlgn="t"/>
                      <a:r>
                        <a:rPr lang="ru-RU" sz="1000" b="0" i="0" u="none" strike="noStrike">
                          <a:solidFill>
                            <a:srgbClr val="000000"/>
                          </a:solidFill>
                          <a:effectLst/>
                          <a:latin typeface="Times New Roman" panose="02020603050405020304" pitchFamily="18" charset="0"/>
                        </a:rPr>
                        <a:t>Новошешминский</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83</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37</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852853253"/>
                  </a:ext>
                </a:extLst>
              </a:tr>
              <a:tr h="121217">
                <a:tc>
                  <a:txBody>
                    <a:bodyPr/>
                    <a:lstStyle/>
                    <a:p>
                      <a:pPr algn="l" fontAlgn="t"/>
                      <a:r>
                        <a:rPr lang="ru-RU" sz="1000" b="0" i="0" u="none" strike="noStrike">
                          <a:solidFill>
                            <a:srgbClr val="000000"/>
                          </a:solidFill>
                          <a:effectLst/>
                          <a:latin typeface="Times New Roman" panose="02020603050405020304" pitchFamily="18" charset="0"/>
                        </a:rPr>
                        <a:t>Нурлатский</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406</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172</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760748363"/>
                  </a:ext>
                </a:extLst>
              </a:tr>
              <a:tr h="121217">
                <a:tc>
                  <a:txBody>
                    <a:bodyPr/>
                    <a:lstStyle/>
                    <a:p>
                      <a:pPr algn="l" fontAlgn="t"/>
                      <a:r>
                        <a:rPr lang="ru-RU" sz="1000" b="0" i="0" u="none" strike="noStrike">
                          <a:solidFill>
                            <a:srgbClr val="000000"/>
                          </a:solidFill>
                          <a:effectLst/>
                          <a:latin typeface="Times New Roman" panose="02020603050405020304" pitchFamily="18" charset="0"/>
                        </a:rPr>
                        <a:t>Пестречинский</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154</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83</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966310400"/>
                  </a:ext>
                </a:extLst>
              </a:tr>
              <a:tr h="121217">
                <a:tc>
                  <a:txBody>
                    <a:bodyPr/>
                    <a:lstStyle/>
                    <a:p>
                      <a:pPr algn="l" fontAlgn="t"/>
                      <a:r>
                        <a:rPr lang="ru-RU" sz="1000" b="0" i="0" u="none" strike="noStrike">
                          <a:solidFill>
                            <a:srgbClr val="000000"/>
                          </a:solidFill>
                          <a:effectLst/>
                          <a:latin typeface="Times New Roman" panose="02020603050405020304" pitchFamily="18" charset="0"/>
                        </a:rPr>
                        <a:t>Приволжский</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938</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556</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186682141"/>
                  </a:ext>
                </a:extLst>
              </a:tr>
              <a:tr h="121217">
                <a:tc>
                  <a:txBody>
                    <a:bodyPr/>
                    <a:lstStyle/>
                    <a:p>
                      <a:pPr algn="l" fontAlgn="t"/>
                      <a:r>
                        <a:rPr lang="ru-RU" sz="1000" b="0" i="0" u="none" strike="noStrike">
                          <a:solidFill>
                            <a:srgbClr val="000000"/>
                          </a:solidFill>
                          <a:effectLst/>
                          <a:latin typeface="Times New Roman" panose="02020603050405020304" pitchFamily="18" charset="0"/>
                        </a:rPr>
                        <a:t>Рыбно-Слободский</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73</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33</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36361973"/>
                  </a:ext>
                </a:extLst>
              </a:tr>
              <a:tr h="121217">
                <a:tc>
                  <a:txBody>
                    <a:bodyPr/>
                    <a:lstStyle/>
                    <a:p>
                      <a:pPr algn="l" fontAlgn="t"/>
                      <a:r>
                        <a:rPr lang="ru-RU" sz="1000" b="0" i="0" u="none" strike="noStrike">
                          <a:solidFill>
                            <a:srgbClr val="000000"/>
                          </a:solidFill>
                          <a:effectLst/>
                          <a:latin typeface="Times New Roman" panose="02020603050405020304" pitchFamily="18" charset="0"/>
                        </a:rPr>
                        <a:t>Сабинский</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309</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180</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025662382"/>
                  </a:ext>
                </a:extLst>
              </a:tr>
              <a:tr h="121217">
                <a:tc>
                  <a:txBody>
                    <a:bodyPr/>
                    <a:lstStyle/>
                    <a:p>
                      <a:pPr algn="l" fontAlgn="t"/>
                      <a:r>
                        <a:rPr lang="ru-RU" sz="1000" b="0" i="0" u="none" strike="noStrike">
                          <a:solidFill>
                            <a:srgbClr val="000000"/>
                          </a:solidFill>
                          <a:effectLst/>
                          <a:latin typeface="Times New Roman" panose="02020603050405020304" pitchFamily="18" charset="0"/>
                        </a:rPr>
                        <a:t>Сармановский</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121</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66</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252728797"/>
                  </a:ext>
                </a:extLst>
              </a:tr>
              <a:tr h="121217">
                <a:tc>
                  <a:txBody>
                    <a:bodyPr/>
                    <a:lstStyle/>
                    <a:p>
                      <a:pPr algn="l" fontAlgn="t"/>
                      <a:r>
                        <a:rPr lang="ru-RU" sz="1000" b="0" i="0" u="none" strike="noStrike">
                          <a:solidFill>
                            <a:srgbClr val="000000"/>
                          </a:solidFill>
                          <a:effectLst/>
                          <a:latin typeface="Times New Roman" panose="02020603050405020304" pitchFamily="18" charset="0"/>
                        </a:rPr>
                        <a:t>Советский</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1527</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845</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811316963"/>
                  </a:ext>
                </a:extLst>
              </a:tr>
              <a:tr h="121217">
                <a:tc>
                  <a:txBody>
                    <a:bodyPr/>
                    <a:lstStyle/>
                    <a:p>
                      <a:pPr algn="l" fontAlgn="t"/>
                      <a:r>
                        <a:rPr lang="ru-RU" sz="1000" b="0" i="0" u="none" strike="noStrike">
                          <a:solidFill>
                            <a:srgbClr val="000000"/>
                          </a:solidFill>
                          <a:effectLst/>
                          <a:latin typeface="Times New Roman" panose="02020603050405020304" pitchFamily="18" charset="0"/>
                        </a:rPr>
                        <a:t>Спасский</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164</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61</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96129659"/>
                  </a:ext>
                </a:extLst>
              </a:tr>
              <a:tr h="121217">
                <a:tc>
                  <a:txBody>
                    <a:bodyPr/>
                    <a:lstStyle/>
                    <a:p>
                      <a:pPr algn="l" fontAlgn="t"/>
                      <a:r>
                        <a:rPr lang="ru-RU" sz="1000" b="0" i="0" u="none" strike="noStrike">
                          <a:solidFill>
                            <a:srgbClr val="000000"/>
                          </a:solidFill>
                          <a:effectLst/>
                          <a:latin typeface="Times New Roman" panose="02020603050405020304" pitchFamily="18" charset="0"/>
                        </a:rPr>
                        <a:t>Тетюшский</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126</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56</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976036767"/>
                  </a:ext>
                </a:extLst>
              </a:tr>
              <a:tr h="121217">
                <a:tc>
                  <a:txBody>
                    <a:bodyPr/>
                    <a:lstStyle/>
                    <a:p>
                      <a:pPr algn="l" fontAlgn="t"/>
                      <a:r>
                        <a:rPr lang="ru-RU" sz="1000" b="0" i="0" u="none" strike="noStrike">
                          <a:solidFill>
                            <a:srgbClr val="000000"/>
                          </a:solidFill>
                          <a:effectLst/>
                          <a:latin typeface="Times New Roman" panose="02020603050405020304" pitchFamily="18" charset="0"/>
                        </a:rPr>
                        <a:t>Тукаевский</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189</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109</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872782458"/>
                  </a:ext>
                </a:extLst>
              </a:tr>
              <a:tr h="121217">
                <a:tc>
                  <a:txBody>
                    <a:bodyPr/>
                    <a:lstStyle/>
                    <a:p>
                      <a:pPr algn="l" fontAlgn="t"/>
                      <a:r>
                        <a:rPr lang="ru-RU" sz="1000" b="0" i="0" u="none" strike="noStrike">
                          <a:solidFill>
                            <a:srgbClr val="000000"/>
                          </a:solidFill>
                          <a:effectLst/>
                          <a:latin typeface="Times New Roman" panose="02020603050405020304" pitchFamily="18" charset="0"/>
                        </a:rPr>
                        <a:t>Тюлячинский</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96</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50</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065148683"/>
                  </a:ext>
                </a:extLst>
              </a:tr>
              <a:tr h="121217">
                <a:tc>
                  <a:txBody>
                    <a:bodyPr/>
                    <a:lstStyle/>
                    <a:p>
                      <a:pPr algn="l" fontAlgn="t"/>
                      <a:r>
                        <a:rPr lang="ru-RU" sz="1000" b="0" i="0" u="none" strike="noStrike" dirty="0" err="1">
                          <a:solidFill>
                            <a:srgbClr val="000000"/>
                          </a:solidFill>
                          <a:effectLst/>
                          <a:latin typeface="Times New Roman" panose="02020603050405020304" pitchFamily="18" charset="0"/>
                        </a:rPr>
                        <a:t>Черемшанский</a:t>
                      </a:r>
                      <a:endParaRPr lang="ru-RU" sz="1000" b="0" i="0" u="none" strike="noStrike" dirty="0">
                        <a:solidFill>
                          <a:srgbClr val="000000"/>
                        </a:solidFill>
                        <a:effectLst/>
                        <a:latin typeface="Times New Roman" panose="02020603050405020304" pitchFamily="18" charset="0"/>
                      </a:endParaRP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173</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76</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169401719"/>
                  </a:ext>
                </a:extLst>
              </a:tr>
              <a:tr h="121217">
                <a:tc>
                  <a:txBody>
                    <a:bodyPr/>
                    <a:lstStyle/>
                    <a:p>
                      <a:pPr algn="l" fontAlgn="t"/>
                      <a:r>
                        <a:rPr lang="ru-RU" sz="1000" b="0" i="0" u="none" strike="noStrike">
                          <a:solidFill>
                            <a:srgbClr val="000000"/>
                          </a:solidFill>
                          <a:effectLst/>
                          <a:latin typeface="Times New Roman" panose="02020603050405020304" pitchFamily="18" charset="0"/>
                        </a:rPr>
                        <a:t>Чистопольский</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403</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284</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360746755"/>
                  </a:ext>
                </a:extLst>
              </a:tr>
              <a:tr h="121217">
                <a:tc>
                  <a:txBody>
                    <a:bodyPr/>
                    <a:lstStyle/>
                    <a:p>
                      <a:pPr algn="l" fontAlgn="t"/>
                      <a:r>
                        <a:rPr lang="ru-RU" sz="1000" b="0" i="0" u="none" strike="noStrike">
                          <a:solidFill>
                            <a:srgbClr val="000000"/>
                          </a:solidFill>
                          <a:effectLst/>
                          <a:latin typeface="Times New Roman" panose="02020603050405020304" pitchFamily="18" charset="0"/>
                        </a:rPr>
                        <a:t>Ютазинский</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60</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36</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891898936"/>
                  </a:ext>
                </a:extLst>
              </a:tr>
              <a:tr h="121217">
                <a:tc>
                  <a:txBody>
                    <a:bodyPr/>
                    <a:lstStyle/>
                    <a:p>
                      <a:pPr algn="l" fontAlgn="t"/>
                      <a:r>
                        <a:rPr lang="ru-RU" sz="1000" b="1" i="0" u="none" strike="noStrike">
                          <a:solidFill>
                            <a:srgbClr val="000000"/>
                          </a:solidFill>
                          <a:effectLst/>
                          <a:latin typeface="Times New Roman" panose="02020603050405020304" pitchFamily="18" charset="0"/>
                        </a:rPr>
                        <a:t>Общий итог</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1" i="0" u="none" strike="noStrike" dirty="0">
                          <a:solidFill>
                            <a:schemeClr val="tx1"/>
                          </a:solidFill>
                          <a:effectLst/>
                          <a:latin typeface="Times New Roman" panose="02020603050405020304" pitchFamily="18" charset="0"/>
                        </a:rPr>
                        <a:t>18818</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1" i="0" u="none" strike="noStrike" dirty="0">
                          <a:solidFill>
                            <a:srgbClr val="000000"/>
                          </a:solidFill>
                          <a:effectLst/>
                          <a:latin typeface="Times New Roman" panose="02020603050405020304" pitchFamily="18" charset="0"/>
                        </a:rPr>
                        <a:t>10820</a:t>
                      </a:r>
                    </a:p>
                  </a:txBody>
                  <a:tcPr marL="6061" marR="6061" marT="606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371747912"/>
                  </a:ext>
                </a:extLst>
              </a:tr>
            </a:tbl>
          </a:graphicData>
        </a:graphic>
      </p:graphicFrame>
    </p:spTree>
    <p:extLst>
      <p:ext uri="{BB962C8B-B14F-4D97-AF65-F5344CB8AC3E}">
        <p14:creationId xmlns:p14="http://schemas.microsoft.com/office/powerpoint/2010/main" val="29148455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B19B0651-EE4F-4900-A07F-96A6BFA9D0F0}" type="slidenum">
              <a:rPr lang="ru-RU" smtClean="0"/>
              <a:pPr/>
              <a:t>9</a:t>
            </a:fld>
            <a:endParaRPr lang="ru-RU" dirty="0"/>
          </a:p>
        </p:txBody>
      </p:sp>
      <p:graphicFrame>
        <p:nvGraphicFramePr>
          <p:cNvPr id="4" name="Таблица 3"/>
          <p:cNvGraphicFramePr>
            <a:graphicFrameLocks noGrp="1"/>
          </p:cNvGraphicFramePr>
          <p:nvPr>
            <p:extLst>
              <p:ext uri="{D42A27DB-BD31-4B8C-83A1-F6EECF244321}">
                <p14:modId xmlns:p14="http://schemas.microsoft.com/office/powerpoint/2010/main" val="2519934497"/>
              </p:ext>
            </p:extLst>
          </p:nvPr>
        </p:nvGraphicFramePr>
        <p:xfrm>
          <a:off x="755575" y="863158"/>
          <a:ext cx="4536502" cy="3280588"/>
        </p:xfrm>
        <a:graphic>
          <a:graphicData uri="http://schemas.openxmlformats.org/drawingml/2006/table">
            <a:tbl>
              <a:tblPr/>
              <a:tblGrid>
                <a:gridCol w="1057134">
                  <a:extLst>
                    <a:ext uri="{9D8B030D-6E8A-4147-A177-3AD203B41FA5}">
                      <a16:colId xmlns:a16="http://schemas.microsoft.com/office/drawing/2014/main" xmlns="" val="1896521362"/>
                    </a:ext>
                  </a:extLst>
                </a:gridCol>
                <a:gridCol w="183851">
                  <a:extLst>
                    <a:ext uri="{9D8B030D-6E8A-4147-A177-3AD203B41FA5}">
                      <a16:colId xmlns:a16="http://schemas.microsoft.com/office/drawing/2014/main" xmlns="" val="1704161038"/>
                    </a:ext>
                  </a:extLst>
                </a:gridCol>
                <a:gridCol w="183851">
                  <a:extLst>
                    <a:ext uri="{9D8B030D-6E8A-4147-A177-3AD203B41FA5}">
                      <a16:colId xmlns:a16="http://schemas.microsoft.com/office/drawing/2014/main" xmlns="" val="1904272995"/>
                    </a:ext>
                  </a:extLst>
                </a:gridCol>
                <a:gridCol w="183851">
                  <a:extLst>
                    <a:ext uri="{9D8B030D-6E8A-4147-A177-3AD203B41FA5}">
                      <a16:colId xmlns:a16="http://schemas.microsoft.com/office/drawing/2014/main" xmlns="" val="3826855919"/>
                    </a:ext>
                  </a:extLst>
                </a:gridCol>
                <a:gridCol w="263522">
                  <a:extLst>
                    <a:ext uri="{9D8B030D-6E8A-4147-A177-3AD203B41FA5}">
                      <a16:colId xmlns:a16="http://schemas.microsoft.com/office/drawing/2014/main" xmlns="" val="1092388587"/>
                    </a:ext>
                  </a:extLst>
                </a:gridCol>
                <a:gridCol w="216024">
                  <a:extLst>
                    <a:ext uri="{9D8B030D-6E8A-4147-A177-3AD203B41FA5}">
                      <a16:colId xmlns:a16="http://schemas.microsoft.com/office/drawing/2014/main" xmlns="" val="2630556942"/>
                    </a:ext>
                  </a:extLst>
                </a:gridCol>
                <a:gridCol w="288032">
                  <a:extLst>
                    <a:ext uri="{9D8B030D-6E8A-4147-A177-3AD203B41FA5}">
                      <a16:colId xmlns:a16="http://schemas.microsoft.com/office/drawing/2014/main" xmlns="" val="881839068"/>
                    </a:ext>
                  </a:extLst>
                </a:gridCol>
                <a:gridCol w="288032">
                  <a:extLst>
                    <a:ext uri="{9D8B030D-6E8A-4147-A177-3AD203B41FA5}">
                      <a16:colId xmlns:a16="http://schemas.microsoft.com/office/drawing/2014/main" xmlns="" val="276585225"/>
                    </a:ext>
                  </a:extLst>
                </a:gridCol>
                <a:gridCol w="288032">
                  <a:extLst>
                    <a:ext uri="{9D8B030D-6E8A-4147-A177-3AD203B41FA5}">
                      <a16:colId xmlns:a16="http://schemas.microsoft.com/office/drawing/2014/main" xmlns="" val="3004453713"/>
                    </a:ext>
                  </a:extLst>
                </a:gridCol>
                <a:gridCol w="360040">
                  <a:extLst>
                    <a:ext uri="{9D8B030D-6E8A-4147-A177-3AD203B41FA5}">
                      <a16:colId xmlns:a16="http://schemas.microsoft.com/office/drawing/2014/main" xmlns="" val="3794015524"/>
                    </a:ext>
                  </a:extLst>
                </a:gridCol>
                <a:gridCol w="1224133">
                  <a:extLst>
                    <a:ext uri="{9D8B030D-6E8A-4147-A177-3AD203B41FA5}">
                      <a16:colId xmlns:a16="http://schemas.microsoft.com/office/drawing/2014/main" xmlns="" val="1843353311"/>
                    </a:ext>
                  </a:extLst>
                </a:gridCol>
              </a:tblGrid>
              <a:tr h="2281263">
                <a:tc>
                  <a:txBody>
                    <a:bodyPr/>
                    <a:lstStyle/>
                    <a:p>
                      <a:pPr algn="l" fontAlgn="t"/>
                      <a:endParaRPr lang="ru-RU" sz="800" b="0" i="0" u="none" strike="noStrike" dirty="0">
                        <a:solidFill>
                          <a:srgbClr val="000000"/>
                        </a:solidFill>
                        <a:effectLst/>
                        <a:latin typeface="Times New Roman" panose="02020603050405020304" pitchFamily="18" charset="0"/>
                      </a:endParaRP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800" b="1" i="0" u="none" strike="noStrike" dirty="0" smtClean="0">
                          <a:solidFill>
                            <a:srgbClr val="000000"/>
                          </a:solidFill>
                          <a:effectLst/>
                          <a:latin typeface="Times New Roman" panose="02020603050405020304" pitchFamily="18" charset="0"/>
                        </a:rPr>
                        <a:t>ЛК работников образования в модуле</a:t>
                      </a:r>
                      <a:endParaRPr lang="ru-RU" sz="800" b="1" i="0" u="none" strike="noStrike" dirty="0">
                        <a:solidFill>
                          <a:srgbClr val="000000"/>
                        </a:solidFill>
                        <a:effectLst/>
                        <a:latin typeface="Times New Roman" panose="02020603050405020304" pitchFamily="18" charset="0"/>
                      </a:endParaRPr>
                    </a:p>
                  </a:txBody>
                  <a:tcPr marL="7949" marR="7949" marT="7949"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800" b="1" i="0" u="none" strike="noStrike">
                          <a:solidFill>
                            <a:srgbClr val="000000"/>
                          </a:solidFill>
                          <a:effectLst/>
                          <a:latin typeface="Times New Roman" panose="02020603050405020304" pitchFamily="18" charset="0"/>
                        </a:rPr>
                        <a:t>Не кандидатов </a:t>
                      </a:r>
                    </a:p>
                  </a:txBody>
                  <a:tcPr marL="7949" marR="7949" marT="7949"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800" b="1" i="0" u="none" strike="noStrike" dirty="0">
                          <a:solidFill>
                            <a:srgbClr val="000000"/>
                          </a:solidFill>
                          <a:effectLst/>
                          <a:latin typeface="Times New Roman" panose="02020603050405020304" pitchFamily="18" charset="0"/>
                        </a:rPr>
                        <a:t>Кандидатов всего</a:t>
                      </a:r>
                    </a:p>
                  </a:txBody>
                  <a:tcPr marL="7949" marR="7949" marT="7949"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800" b="1" i="0" u="none" strike="noStrike" dirty="0">
                          <a:solidFill>
                            <a:srgbClr val="000000"/>
                          </a:solidFill>
                          <a:effectLst/>
                          <a:latin typeface="Times New Roman" panose="02020603050405020304" pitchFamily="18" charset="0"/>
                        </a:rPr>
                        <a:t>Подано</a:t>
                      </a:r>
                    </a:p>
                  </a:txBody>
                  <a:tcPr marL="7949" marR="7949" marT="7949"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800" b="1" i="0" u="none" strike="noStrike" dirty="0">
                          <a:solidFill>
                            <a:srgbClr val="000000"/>
                          </a:solidFill>
                          <a:effectLst/>
                          <a:latin typeface="Times New Roman" panose="02020603050405020304" pitchFamily="18" charset="0"/>
                        </a:rPr>
                        <a:t>Обучилось (получили статус не кандидата)</a:t>
                      </a:r>
                    </a:p>
                  </a:txBody>
                  <a:tcPr marL="7949" marR="7949" marT="7949"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800" b="1" i="0" u="none" strike="noStrike" dirty="0">
                          <a:solidFill>
                            <a:srgbClr val="000000"/>
                          </a:solidFill>
                          <a:effectLst/>
                          <a:latin typeface="Times New Roman" panose="02020603050405020304" pitchFamily="18" charset="0"/>
                        </a:rPr>
                        <a:t>Осталось обучить</a:t>
                      </a:r>
                    </a:p>
                  </a:txBody>
                  <a:tcPr marL="7949" marR="7949" marT="7949"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800" b="1" i="0" u="none" strike="noStrike" dirty="0">
                          <a:solidFill>
                            <a:srgbClr val="000000"/>
                          </a:solidFill>
                          <a:effectLst/>
                          <a:latin typeface="Times New Roman" panose="02020603050405020304" pitchFamily="18" charset="0"/>
                        </a:rPr>
                        <a:t>Кандидатов, не приступивших к анкетированию</a:t>
                      </a:r>
                    </a:p>
                  </a:txBody>
                  <a:tcPr marL="7949" marR="7949" marT="7949"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800" b="1" i="0" u="none" strike="noStrike" dirty="0">
                          <a:solidFill>
                            <a:srgbClr val="000000"/>
                          </a:solidFill>
                          <a:effectLst/>
                          <a:latin typeface="Times New Roman" panose="02020603050405020304" pitchFamily="18" charset="0"/>
                        </a:rPr>
                        <a:t>причина отказа</a:t>
                      </a:r>
                    </a:p>
                  </a:txBody>
                  <a:tcPr marL="7949" marR="7949" marT="7949"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800" b="1" i="0" u="none" strike="noStrike" dirty="0">
                          <a:solidFill>
                            <a:srgbClr val="000000"/>
                          </a:solidFill>
                          <a:effectLst/>
                          <a:latin typeface="Times New Roman" panose="02020603050405020304" pitchFamily="18" charset="0"/>
                        </a:rPr>
                        <a:t>Внебюджетная основа</a:t>
                      </a:r>
                    </a:p>
                  </a:txBody>
                  <a:tcPr marL="7949" marR="7949" marT="7949"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900" b="0" i="0" u="none" strike="noStrike" dirty="0">
                          <a:solidFill>
                            <a:srgbClr val="000000"/>
                          </a:solidFill>
                          <a:effectLst/>
                          <a:latin typeface="Calibri" panose="020F0502020204030204" pitchFamily="34" charset="0"/>
                        </a:rPr>
                        <a:t>Примечание</a:t>
                      </a:r>
                    </a:p>
                  </a:txBody>
                  <a:tcPr marL="7949" marR="7949" marT="79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759148983"/>
                  </a:ext>
                </a:extLst>
              </a:tr>
              <a:tr h="158973">
                <a:tc>
                  <a:txBody>
                    <a:bodyPr/>
                    <a:lstStyle/>
                    <a:p>
                      <a:pPr algn="l" fontAlgn="t"/>
                      <a:r>
                        <a:rPr lang="ru-RU" sz="800" b="0" i="0" u="none" strike="noStrike">
                          <a:solidFill>
                            <a:srgbClr val="000000"/>
                          </a:solidFill>
                          <a:effectLst/>
                          <a:latin typeface="Times New Roman" panose="02020603050405020304" pitchFamily="18" charset="0"/>
                        </a:rPr>
                        <a:t>Атнинский</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800" b="0" i="0" u="none" strike="noStrike">
                          <a:solidFill>
                            <a:srgbClr val="000000"/>
                          </a:solidFill>
                          <a:effectLst/>
                          <a:latin typeface="Times New Roman" panose="02020603050405020304" pitchFamily="18" charset="0"/>
                        </a:rPr>
                        <a:t>435</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800" b="0" i="0" u="none" strike="noStrike">
                          <a:solidFill>
                            <a:srgbClr val="000000"/>
                          </a:solidFill>
                          <a:effectLst/>
                          <a:latin typeface="Times New Roman" panose="02020603050405020304" pitchFamily="18" charset="0"/>
                        </a:rPr>
                        <a:t>235</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800" b="0" i="0" u="none" strike="noStrike">
                          <a:solidFill>
                            <a:srgbClr val="000000"/>
                          </a:solidFill>
                          <a:effectLst/>
                          <a:latin typeface="Times New Roman" panose="02020603050405020304" pitchFamily="18" charset="0"/>
                        </a:rPr>
                        <a:t>200</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t"/>
                      <a:r>
                        <a:rPr lang="ru-RU" sz="800" b="0" i="0" u="none" strike="noStrike" dirty="0">
                          <a:solidFill>
                            <a:srgbClr val="C00000"/>
                          </a:solidFill>
                          <a:effectLst/>
                          <a:latin typeface="Times New Roman" panose="02020603050405020304" pitchFamily="18" charset="0"/>
                        </a:rPr>
                        <a:t>99</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800" b="0" i="0" u="none" strike="noStrike">
                          <a:solidFill>
                            <a:srgbClr val="000000"/>
                          </a:solidFill>
                          <a:effectLst/>
                          <a:latin typeface="Times New Roman" panose="02020603050405020304" pitchFamily="18" charset="0"/>
                        </a:rPr>
                        <a:t>41</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800" b="0" i="0" u="none" strike="noStrike">
                          <a:solidFill>
                            <a:srgbClr val="000000"/>
                          </a:solidFill>
                          <a:effectLst/>
                          <a:latin typeface="Times New Roman" panose="02020603050405020304" pitchFamily="18" charset="0"/>
                        </a:rPr>
                        <a:t>58</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t"/>
                      <a:r>
                        <a:rPr lang="ru-RU" sz="800" b="0" i="0" u="none" strike="noStrike">
                          <a:solidFill>
                            <a:srgbClr val="000000"/>
                          </a:solidFill>
                          <a:effectLst/>
                          <a:latin typeface="Times New Roman" panose="02020603050405020304" pitchFamily="18" charset="0"/>
                        </a:rPr>
                        <a:t>39</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t"/>
                      <a:r>
                        <a:rPr lang="ru-RU" sz="800" b="0" i="0" u="none" strike="noStrike">
                          <a:solidFill>
                            <a:srgbClr val="000000"/>
                          </a:solidFill>
                          <a:effectLst/>
                          <a:latin typeface="Times New Roman" panose="02020603050405020304" pitchFamily="18" charset="0"/>
                        </a:rPr>
                        <a:t>101</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t"/>
                      <a:r>
                        <a:rPr lang="ru-RU" sz="800" b="0" i="0" u="none" strike="noStrike">
                          <a:solidFill>
                            <a:srgbClr val="000000"/>
                          </a:solidFill>
                          <a:effectLst/>
                          <a:latin typeface="Times New Roman" panose="02020603050405020304" pitchFamily="18" charset="0"/>
                        </a:rPr>
                        <a:t>2</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ru-RU" sz="900" b="0" i="0" u="none" strike="noStrike">
                          <a:solidFill>
                            <a:srgbClr val="000000"/>
                          </a:solidFill>
                          <a:effectLst/>
                          <a:latin typeface="Calibri" panose="020F0502020204030204" pitchFamily="34" charset="0"/>
                        </a:rPr>
                        <a:t> </a:t>
                      </a:r>
                    </a:p>
                  </a:txBody>
                  <a:tcPr marL="7949" marR="7949" marT="79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511831005"/>
                  </a:ext>
                </a:extLst>
              </a:tr>
              <a:tr h="204460">
                <a:tc>
                  <a:txBody>
                    <a:bodyPr/>
                    <a:lstStyle/>
                    <a:p>
                      <a:pPr algn="l" fontAlgn="t"/>
                      <a:r>
                        <a:rPr lang="ru-RU" sz="800" b="0" i="0" u="none" strike="noStrike">
                          <a:solidFill>
                            <a:srgbClr val="000000"/>
                          </a:solidFill>
                          <a:effectLst/>
                          <a:latin typeface="Times New Roman" panose="02020603050405020304" pitchFamily="18" charset="0"/>
                        </a:rPr>
                        <a:t>Верхнеуслонский</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800" b="0" i="0" u="none" strike="noStrike">
                          <a:solidFill>
                            <a:srgbClr val="000000"/>
                          </a:solidFill>
                          <a:effectLst/>
                          <a:latin typeface="Times New Roman" panose="02020603050405020304" pitchFamily="18" charset="0"/>
                        </a:rPr>
                        <a:t>554</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800" b="0" i="0" u="none" strike="noStrike">
                          <a:solidFill>
                            <a:srgbClr val="000000"/>
                          </a:solidFill>
                          <a:effectLst/>
                          <a:latin typeface="Times New Roman" panose="02020603050405020304" pitchFamily="18" charset="0"/>
                        </a:rPr>
                        <a:t>280</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800" b="0" i="0" u="none" strike="noStrike">
                          <a:solidFill>
                            <a:srgbClr val="000000"/>
                          </a:solidFill>
                          <a:effectLst/>
                          <a:latin typeface="Times New Roman" panose="02020603050405020304" pitchFamily="18" charset="0"/>
                        </a:rPr>
                        <a:t>274</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800" b="0" i="0" u="none" strike="noStrike" dirty="0">
                          <a:solidFill>
                            <a:srgbClr val="C00000"/>
                          </a:solidFill>
                          <a:effectLst/>
                          <a:latin typeface="Times New Roman" panose="02020603050405020304" pitchFamily="18" charset="0"/>
                        </a:rPr>
                        <a:t>56</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800" b="0" i="0" u="none" strike="noStrike" dirty="0">
                          <a:solidFill>
                            <a:schemeClr val="tx1"/>
                          </a:solidFill>
                          <a:effectLst/>
                          <a:latin typeface="Times New Roman" panose="02020603050405020304" pitchFamily="18" charset="0"/>
                        </a:rPr>
                        <a:t>32</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800" b="0" i="0" u="none" strike="noStrike" dirty="0">
                          <a:solidFill>
                            <a:schemeClr val="tx1"/>
                          </a:solidFill>
                          <a:effectLst/>
                          <a:latin typeface="Times New Roman" panose="02020603050405020304" pitchFamily="18" charset="0"/>
                        </a:rPr>
                        <a:t>24</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800" b="1" i="0" u="none" strike="noStrike" dirty="0">
                          <a:solidFill>
                            <a:srgbClr val="000000"/>
                          </a:solidFill>
                          <a:effectLst/>
                          <a:latin typeface="Times New Roman" panose="02020603050405020304" pitchFamily="18" charset="0"/>
                        </a:rPr>
                        <a:t>190</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fontAlgn="t"/>
                      <a:r>
                        <a:rPr lang="ru-RU" sz="800" b="0" i="0" u="none" strike="noStrike" dirty="0">
                          <a:solidFill>
                            <a:srgbClr val="000000"/>
                          </a:solidFill>
                          <a:effectLst/>
                          <a:latin typeface="Times New Roman" panose="02020603050405020304" pitchFamily="18" charset="0"/>
                        </a:rPr>
                        <a:t>2</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800" b="0" i="0" u="none" strike="noStrike">
                          <a:solidFill>
                            <a:srgbClr val="000000"/>
                          </a:solidFill>
                          <a:effectLst/>
                          <a:latin typeface="Times New Roman" panose="02020603050405020304" pitchFamily="18" charset="0"/>
                        </a:rPr>
                        <a:t>1</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ru-RU" sz="900" b="0" i="0" u="none" strike="noStrike" dirty="0">
                        <a:solidFill>
                          <a:srgbClr val="000000"/>
                        </a:solidFill>
                        <a:effectLst/>
                        <a:latin typeface="Calibri" panose="020F0502020204030204" pitchFamily="34" charset="0"/>
                      </a:endParaRPr>
                    </a:p>
                  </a:txBody>
                  <a:tcPr marL="7949" marR="7949" marT="79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390210153"/>
                  </a:ext>
                </a:extLst>
              </a:tr>
              <a:tr h="158973">
                <a:tc>
                  <a:txBody>
                    <a:bodyPr/>
                    <a:lstStyle/>
                    <a:p>
                      <a:pPr algn="l" fontAlgn="t"/>
                      <a:r>
                        <a:rPr lang="ru-RU" sz="800" b="0" i="0" u="none" strike="noStrike" dirty="0" err="1">
                          <a:solidFill>
                            <a:schemeClr val="tx1"/>
                          </a:solidFill>
                          <a:effectLst/>
                          <a:latin typeface="Times New Roman" panose="02020603050405020304" pitchFamily="18" charset="0"/>
                        </a:rPr>
                        <a:t>Дрожжановский</a:t>
                      </a:r>
                      <a:endParaRPr lang="ru-RU" sz="800" b="0" i="0" u="none" strike="noStrike" dirty="0">
                        <a:solidFill>
                          <a:schemeClr val="tx1"/>
                        </a:solidFill>
                        <a:effectLst/>
                        <a:latin typeface="Times New Roman" panose="02020603050405020304" pitchFamily="18" charset="0"/>
                      </a:endParaRP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800" b="0" i="0" u="none" strike="noStrike">
                          <a:solidFill>
                            <a:srgbClr val="000000"/>
                          </a:solidFill>
                          <a:effectLst/>
                          <a:latin typeface="Times New Roman" panose="02020603050405020304" pitchFamily="18" charset="0"/>
                        </a:rPr>
                        <a:t>780</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800" b="0" i="0" u="none" strike="noStrike">
                          <a:solidFill>
                            <a:srgbClr val="000000"/>
                          </a:solidFill>
                          <a:effectLst/>
                          <a:latin typeface="Times New Roman" panose="02020603050405020304" pitchFamily="18" charset="0"/>
                        </a:rPr>
                        <a:t>340</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800" b="0" i="0" u="none" strike="noStrike">
                          <a:solidFill>
                            <a:srgbClr val="000000"/>
                          </a:solidFill>
                          <a:effectLst/>
                          <a:latin typeface="Times New Roman" panose="02020603050405020304" pitchFamily="18" charset="0"/>
                        </a:rPr>
                        <a:t>440</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t"/>
                      <a:r>
                        <a:rPr lang="ru-RU" sz="800" b="0" i="0" u="none" strike="noStrike" dirty="0">
                          <a:solidFill>
                            <a:srgbClr val="C00000"/>
                          </a:solidFill>
                          <a:effectLst/>
                          <a:latin typeface="Times New Roman" panose="02020603050405020304" pitchFamily="18" charset="0"/>
                        </a:rPr>
                        <a:t>78</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800" b="0" i="0" u="none" strike="noStrike">
                          <a:solidFill>
                            <a:srgbClr val="000000"/>
                          </a:solidFill>
                          <a:effectLst/>
                          <a:latin typeface="Times New Roman" panose="02020603050405020304" pitchFamily="18" charset="0"/>
                        </a:rPr>
                        <a:t>33</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800" b="0" i="0" u="none" strike="noStrike">
                          <a:solidFill>
                            <a:srgbClr val="000000"/>
                          </a:solidFill>
                          <a:effectLst/>
                          <a:latin typeface="Times New Roman" panose="02020603050405020304" pitchFamily="18" charset="0"/>
                        </a:rPr>
                        <a:t>40</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t"/>
                      <a:r>
                        <a:rPr lang="ru-RU" sz="800" b="0" i="0" u="none" strike="noStrike">
                          <a:solidFill>
                            <a:srgbClr val="000000"/>
                          </a:solidFill>
                          <a:effectLst/>
                          <a:latin typeface="Times New Roman" panose="02020603050405020304" pitchFamily="18" charset="0"/>
                        </a:rPr>
                        <a:t>32</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t"/>
                      <a:r>
                        <a:rPr lang="ru-RU" sz="800" b="0" i="0" u="none" strike="noStrike">
                          <a:solidFill>
                            <a:srgbClr val="000000"/>
                          </a:solidFill>
                          <a:effectLst/>
                          <a:latin typeface="Times New Roman" panose="02020603050405020304" pitchFamily="18" charset="0"/>
                        </a:rPr>
                        <a:t>241</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t"/>
                      <a:r>
                        <a:rPr lang="ru-RU" sz="800" b="0" i="0" u="none" strike="noStrike" dirty="0" smtClean="0">
                          <a:solidFill>
                            <a:srgbClr val="000000"/>
                          </a:solidFill>
                          <a:effectLst/>
                          <a:latin typeface="Times New Roman" panose="02020603050405020304" pitchFamily="18" charset="0"/>
                        </a:rPr>
                        <a:t>127/41</a:t>
                      </a:r>
                      <a:endParaRPr lang="ru-RU" sz="800" b="0" i="0" u="none" strike="noStrike" dirty="0">
                        <a:solidFill>
                          <a:srgbClr val="000000"/>
                        </a:solidFill>
                        <a:effectLst/>
                        <a:latin typeface="Times New Roman" panose="02020603050405020304" pitchFamily="18" charset="0"/>
                      </a:endParaRP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endParaRPr lang="ru-RU" sz="900" b="0" i="0" u="none" strike="noStrike" dirty="0">
                        <a:solidFill>
                          <a:srgbClr val="000000"/>
                        </a:solidFill>
                        <a:effectLst/>
                        <a:latin typeface="Calibri" panose="020F0502020204030204" pitchFamily="34" charset="0"/>
                      </a:endParaRPr>
                    </a:p>
                  </a:txBody>
                  <a:tcPr marL="7949" marR="7949" marT="79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694789275"/>
                  </a:ext>
                </a:extLst>
              </a:tr>
              <a:tr h="158973">
                <a:tc>
                  <a:txBody>
                    <a:bodyPr/>
                    <a:lstStyle/>
                    <a:p>
                      <a:pPr algn="l" fontAlgn="t"/>
                      <a:r>
                        <a:rPr lang="ru-RU" sz="800" b="0" i="0" u="none" strike="noStrike">
                          <a:solidFill>
                            <a:srgbClr val="000000"/>
                          </a:solidFill>
                          <a:effectLst/>
                          <a:latin typeface="Times New Roman" panose="02020603050405020304" pitchFamily="18" charset="0"/>
                        </a:rPr>
                        <a:t>Камско-Устьинский</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800" b="0" i="0" u="none" strike="noStrike">
                          <a:solidFill>
                            <a:srgbClr val="000000"/>
                          </a:solidFill>
                          <a:effectLst/>
                          <a:latin typeface="Times New Roman" panose="02020603050405020304" pitchFamily="18" charset="0"/>
                        </a:rPr>
                        <a:t>371</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800" b="0" i="0" u="none" strike="noStrike">
                          <a:solidFill>
                            <a:srgbClr val="000000"/>
                          </a:solidFill>
                          <a:effectLst/>
                          <a:latin typeface="Times New Roman" panose="02020603050405020304" pitchFamily="18" charset="0"/>
                        </a:rPr>
                        <a:t>205</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800" b="0" i="0" u="none" strike="noStrike">
                          <a:solidFill>
                            <a:srgbClr val="000000"/>
                          </a:solidFill>
                          <a:effectLst/>
                          <a:latin typeface="Times New Roman" panose="02020603050405020304" pitchFamily="18" charset="0"/>
                        </a:rPr>
                        <a:t>166</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t"/>
                      <a:r>
                        <a:rPr lang="ru-RU" sz="800" b="0" i="0" u="none" strike="noStrike" dirty="0">
                          <a:solidFill>
                            <a:srgbClr val="C00000"/>
                          </a:solidFill>
                          <a:effectLst/>
                          <a:latin typeface="Times New Roman" panose="02020603050405020304" pitchFamily="18" charset="0"/>
                        </a:rPr>
                        <a:t>86</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800" b="0" i="0" u="none" strike="noStrike">
                          <a:solidFill>
                            <a:srgbClr val="000000"/>
                          </a:solidFill>
                          <a:effectLst/>
                          <a:latin typeface="Times New Roman" panose="02020603050405020304" pitchFamily="18" charset="0"/>
                        </a:rPr>
                        <a:t>37</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800" b="0" i="0" u="none" strike="noStrike">
                          <a:solidFill>
                            <a:srgbClr val="000000"/>
                          </a:solidFill>
                          <a:effectLst/>
                          <a:latin typeface="Times New Roman" panose="02020603050405020304" pitchFamily="18" charset="0"/>
                        </a:rPr>
                        <a:t>49</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t"/>
                      <a:r>
                        <a:rPr lang="ru-RU" sz="800" b="0" i="0" u="none" strike="noStrike">
                          <a:solidFill>
                            <a:srgbClr val="000000"/>
                          </a:solidFill>
                          <a:effectLst/>
                          <a:latin typeface="Times New Roman" panose="02020603050405020304" pitchFamily="18" charset="0"/>
                        </a:rPr>
                        <a:t>16</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t"/>
                      <a:r>
                        <a:rPr lang="ru-RU" sz="800" b="0" i="0" u="none" strike="noStrike">
                          <a:solidFill>
                            <a:srgbClr val="000000"/>
                          </a:solidFill>
                          <a:effectLst/>
                          <a:latin typeface="Times New Roman" panose="02020603050405020304" pitchFamily="18" charset="0"/>
                        </a:rPr>
                        <a:t>100</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t"/>
                      <a:r>
                        <a:rPr lang="ru-RU" sz="800" b="0" i="0" u="none" strike="noStrike">
                          <a:solidFill>
                            <a:srgbClr val="000000"/>
                          </a:solidFill>
                          <a:effectLst/>
                          <a:latin typeface="Times New Roman" panose="02020603050405020304" pitchFamily="18" charset="0"/>
                        </a:rPr>
                        <a:t>1</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ru-RU" sz="900" b="0" i="0" u="none" strike="noStrike" dirty="0">
                          <a:solidFill>
                            <a:srgbClr val="000000"/>
                          </a:solidFill>
                          <a:effectLst/>
                          <a:latin typeface="Calibri" panose="020F0502020204030204" pitchFamily="34" charset="0"/>
                        </a:rPr>
                        <a:t> </a:t>
                      </a:r>
                    </a:p>
                  </a:txBody>
                  <a:tcPr marL="7949" marR="7949" marT="79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426177278"/>
                  </a:ext>
                </a:extLst>
              </a:tr>
              <a:tr h="158973">
                <a:tc>
                  <a:txBody>
                    <a:bodyPr/>
                    <a:lstStyle/>
                    <a:p>
                      <a:pPr algn="l" fontAlgn="t"/>
                      <a:r>
                        <a:rPr lang="ru-RU" sz="800" b="0" i="0" u="none" strike="noStrike" dirty="0">
                          <a:solidFill>
                            <a:schemeClr val="tx1"/>
                          </a:solidFill>
                          <a:effectLst/>
                          <a:latin typeface="Times New Roman" panose="02020603050405020304" pitchFamily="18" charset="0"/>
                        </a:rPr>
                        <a:t>Рыбно-</a:t>
                      </a:r>
                      <a:r>
                        <a:rPr lang="ru-RU" sz="800" b="0" i="0" u="none" strike="noStrike" dirty="0" err="1">
                          <a:solidFill>
                            <a:schemeClr val="tx1"/>
                          </a:solidFill>
                          <a:effectLst/>
                          <a:latin typeface="Times New Roman" panose="02020603050405020304" pitchFamily="18" charset="0"/>
                        </a:rPr>
                        <a:t>Слободский</a:t>
                      </a:r>
                      <a:endParaRPr lang="ru-RU" sz="800" b="0" i="0" u="none" strike="noStrike" dirty="0">
                        <a:solidFill>
                          <a:schemeClr val="tx1"/>
                        </a:solidFill>
                        <a:effectLst/>
                        <a:latin typeface="Times New Roman" panose="02020603050405020304" pitchFamily="18" charset="0"/>
                      </a:endParaRP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800" b="0" i="0" u="none" strike="noStrike">
                          <a:solidFill>
                            <a:srgbClr val="000000"/>
                          </a:solidFill>
                          <a:effectLst/>
                          <a:latin typeface="Times New Roman" panose="02020603050405020304" pitchFamily="18" charset="0"/>
                        </a:rPr>
                        <a:t>841</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800" b="0" i="0" u="none" strike="noStrike">
                          <a:solidFill>
                            <a:srgbClr val="000000"/>
                          </a:solidFill>
                          <a:effectLst/>
                          <a:latin typeface="Times New Roman" panose="02020603050405020304" pitchFamily="18" charset="0"/>
                        </a:rPr>
                        <a:t>321</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800" b="0" i="0" u="none" strike="noStrike">
                          <a:solidFill>
                            <a:srgbClr val="000000"/>
                          </a:solidFill>
                          <a:effectLst/>
                          <a:latin typeface="Times New Roman" panose="02020603050405020304" pitchFamily="18" charset="0"/>
                        </a:rPr>
                        <a:t>520</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t"/>
                      <a:r>
                        <a:rPr lang="ru-RU" sz="800" b="0" i="0" u="none" strike="noStrike" dirty="0">
                          <a:solidFill>
                            <a:srgbClr val="C00000"/>
                          </a:solidFill>
                          <a:effectLst/>
                          <a:latin typeface="Times New Roman" panose="02020603050405020304" pitchFamily="18" charset="0"/>
                        </a:rPr>
                        <a:t>73</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800" b="0" i="0" u="none" strike="noStrike">
                          <a:solidFill>
                            <a:srgbClr val="000000"/>
                          </a:solidFill>
                          <a:effectLst/>
                          <a:latin typeface="Times New Roman" panose="02020603050405020304" pitchFamily="18" charset="0"/>
                        </a:rPr>
                        <a:t>33</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800" b="0" i="0" u="none" strike="noStrike">
                          <a:solidFill>
                            <a:srgbClr val="000000"/>
                          </a:solidFill>
                          <a:effectLst/>
                          <a:latin typeface="Times New Roman" panose="02020603050405020304" pitchFamily="18" charset="0"/>
                        </a:rPr>
                        <a:t>41</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t"/>
                      <a:r>
                        <a:rPr lang="ru-RU" sz="800" b="0" i="0" u="none" strike="noStrike">
                          <a:solidFill>
                            <a:srgbClr val="000000"/>
                          </a:solidFill>
                          <a:effectLst/>
                          <a:latin typeface="Times New Roman" panose="02020603050405020304" pitchFamily="18" charset="0"/>
                        </a:rPr>
                        <a:t>45</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t"/>
                      <a:r>
                        <a:rPr lang="ru-RU" sz="800" b="0" i="0" u="none" strike="noStrike">
                          <a:solidFill>
                            <a:srgbClr val="000000"/>
                          </a:solidFill>
                          <a:effectLst/>
                          <a:latin typeface="Times New Roman" panose="02020603050405020304" pitchFamily="18" charset="0"/>
                        </a:rPr>
                        <a:t>375</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t"/>
                      <a:r>
                        <a:rPr lang="ru-RU" sz="800" b="0" i="0" u="none" strike="noStrike" dirty="0" smtClean="0">
                          <a:solidFill>
                            <a:srgbClr val="000000"/>
                          </a:solidFill>
                          <a:effectLst/>
                          <a:latin typeface="Times New Roman" panose="02020603050405020304" pitchFamily="18" charset="0"/>
                        </a:rPr>
                        <a:t>59/34</a:t>
                      </a:r>
                      <a:endParaRPr lang="ru-RU" sz="800" b="0" i="0" u="none" strike="noStrike" dirty="0">
                        <a:solidFill>
                          <a:srgbClr val="000000"/>
                        </a:solidFill>
                        <a:effectLst/>
                        <a:latin typeface="Times New Roman" panose="02020603050405020304" pitchFamily="18" charset="0"/>
                      </a:endParaRP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endParaRPr lang="ru-RU" sz="900" b="0" i="0" u="none" strike="noStrike" dirty="0">
                        <a:solidFill>
                          <a:srgbClr val="000000"/>
                        </a:solidFill>
                        <a:effectLst/>
                        <a:latin typeface="Calibri" panose="020F0502020204030204" pitchFamily="34" charset="0"/>
                      </a:endParaRPr>
                    </a:p>
                  </a:txBody>
                  <a:tcPr marL="7949" marR="7949" marT="79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301786135"/>
                  </a:ext>
                </a:extLst>
              </a:tr>
              <a:tr h="158973">
                <a:tc>
                  <a:txBody>
                    <a:bodyPr/>
                    <a:lstStyle/>
                    <a:p>
                      <a:pPr algn="l" fontAlgn="t"/>
                      <a:r>
                        <a:rPr lang="ru-RU" sz="800" b="0" i="0" u="none" strike="noStrike" dirty="0" err="1">
                          <a:solidFill>
                            <a:srgbClr val="000000"/>
                          </a:solidFill>
                          <a:effectLst/>
                          <a:latin typeface="Times New Roman" panose="02020603050405020304" pitchFamily="18" charset="0"/>
                        </a:rPr>
                        <a:t>Ютазинский</a:t>
                      </a:r>
                      <a:endParaRPr lang="ru-RU" sz="800" b="0" i="0" u="none" strike="noStrike" dirty="0">
                        <a:solidFill>
                          <a:srgbClr val="000000"/>
                        </a:solidFill>
                        <a:effectLst/>
                        <a:latin typeface="Times New Roman" panose="02020603050405020304" pitchFamily="18" charset="0"/>
                      </a:endParaRP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800" b="0" i="0" u="none" strike="noStrike">
                          <a:solidFill>
                            <a:srgbClr val="000000"/>
                          </a:solidFill>
                          <a:effectLst/>
                          <a:latin typeface="Times New Roman" panose="02020603050405020304" pitchFamily="18" charset="0"/>
                        </a:rPr>
                        <a:t>560</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800" b="0" i="0" u="none" strike="noStrike">
                          <a:solidFill>
                            <a:srgbClr val="000000"/>
                          </a:solidFill>
                          <a:effectLst/>
                          <a:latin typeface="Times New Roman" panose="02020603050405020304" pitchFamily="18" charset="0"/>
                        </a:rPr>
                        <a:t>345</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800" b="0" i="0" u="none" strike="noStrike">
                          <a:solidFill>
                            <a:srgbClr val="000000"/>
                          </a:solidFill>
                          <a:effectLst/>
                          <a:latin typeface="Times New Roman" panose="02020603050405020304" pitchFamily="18" charset="0"/>
                        </a:rPr>
                        <a:t>215</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t"/>
                      <a:r>
                        <a:rPr lang="ru-RU" sz="800" b="0" i="0" u="none" strike="noStrike" dirty="0">
                          <a:solidFill>
                            <a:srgbClr val="C00000"/>
                          </a:solidFill>
                          <a:effectLst/>
                          <a:latin typeface="Times New Roman" panose="02020603050405020304" pitchFamily="18" charset="0"/>
                        </a:rPr>
                        <a:t>60</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800" b="0" i="0" u="none" strike="noStrike">
                          <a:solidFill>
                            <a:srgbClr val="000000"/>
                          </a:solidFill>
                          <a:effectLst/>
                          <a:latin typeface="Times New Roman" panose="02020603050405020304" pitchFamily="18" charset="0"/>
                        </a:rPr>
                        <a:t>36</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800" b="0" i="0" u="none" strike="noStrike">
                          <a:solidFill>
                            <a:srgbClr val="000000"/>
                          </a:solidFill>
                          <a:effectLst/>
                          <a:latin typeface="Times New Roman" panose="02020603050405020304" pitchFamily="18" charset="0"/>
                        </a:rPr>
                        <a:t>21</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t"/>
                      <a:r>
                        <a:rPr lang="ru-RU" sz="800" b="0" i="0" u="none" strike="noStrike">
                          <a:solidFill>
                            <a:srgbClr val="000000"/>
                          </a:solidFill>
                          <a:effectLst/>
                          <a:latin typeface="Times New Roman" panose="02020603050405020304" pitchFamily="18" charset="0"/>
                        </a:rPr>
                        <a:t>27</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t"/>
                      <a:r>
                        <a:rPr lang="ru-RU" sz="800" b="0" i="0" u="none" strike="noStrike">
                          <a:solidFill>
                            <a:srgbClr val="000000"/>
                          </a:solidFill>
                          <a:effectLst/>
                          <a:latin typeface="Times New Roman" panose="02020603050405020304" pitchFamily="18" charset="0"/>
                        </a:rPr>
                        <a:t>167</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t"/>
                      <a:r>
                        <a:rPr lang="ru-RU" sz="800" b="0" i="0" u="none" strike="noStrike">
                          <a:solidFill>
                            <a:srgbClr val="000000"/>
                          </a:solidFill>
                          <a:effectLst/>
                          <a:latin typeface="Times New Roman" panose="02020603050405020304" pitchFamily="18" charset="0"/>
                        </a:rPr>
                        <a:t> </a:t>
                      </a:r>
                    </a:p>
                  </a:txBody>
                  <a:tcPr marL="7949" marR="7949" marT="79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endParaRPr lang="ru-RU" sz="900" b="0" i="0" u="none" strike="noStrike" dirty="0">
                        <a:solidFill>
                          <a:srgbClr val="000000"/>
                        </a:solidFill>
                        <a:effectLst/>
                        <a:latin typeface="Calibri" panose="020F0502020204030204" pitchFamily="34" charset="0"/>
                      </a:endParaRPr>
                    </a:p>
                  </a:txBody>
                  <a:tcPr marL="7949" marR="7949" marT="79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90533681"/>
                  </a:ext>
                </a:extLst>
              </a:tr>
            </a:tbl>
          </a:graphicData>
        </a:graphic>
      </p:graphicFrame>
      <p:graphicFrame>
        <p:nvGraphicFramePr>
          <p:cNvPr id="5" name="Таблица 4"/>
          <p:cNvGraphicFramePr>
            <a:graphicFrameLocks noGrp="1"/>
          </p:cNvGraphicFramePr>
          <p:nvPr>
            <p:extLst>
              <p:ext uri="{D42A27DB-BD31-4B8C-83A1-F6EECF244321}">
                <p14:modId xmlns:p14="http://schemas.microsoft.com/office/powerpoint/2010/main" val="1756862618"/>
              </p:ext>
            </p:extLst>
          </p:nvPr>
        </p:nvGraphicFramePr>
        <p:xfrm>
          <a:off x="5511133" y="1059582"/>
          <a:ext cx="3168352" cy="1154430"/>
        </p:xfrm>
        <a:graphic>
          <a:graphicData uri="http://schemas.openxmlformats.org/drawingml/2006/table">
            <a:tbl>
              <a:tblPr/>
              <a:tblGrid>
                <a:gridCol w="1877541">
                  <a:extLst>
                    <a:ext uri="{9D8B030D-6E8A-4147-A177-3AD203B41FA5}">
                      <a16:colId xmlns:a16="http://schemas.microsoft.com/office/drawing/2014/main" xmlns="" val="2397382043"/>
                    </a:ext>
                  </a:extLst>
                </a:gridCol>
                <a:gridCol w="352039">
                  <a:extLst>
                    <a:ext uri="{9D8B030D-6E8A-4147-A177-3AD203B41FA5}">
                      <a16:colId xmlns:a16="http://schemas.microsoft.com/office/drawing/2014/main" xmlns="" val="2231353196"/>
                    </a:ext>
                  </a:extLst>
                </a:gridCol>
                <a:gridCol w="469386">
                  <a:extLst>
                    <a:ext uri="{9D8B030D-6E8A-4147-A177-3AD203B41FA5}">
                      <a16:colId xmlns:a16="http://schemas.microsoft.com/office/drawing/2014/main" xmlns="" val="2012962376"/>
                    </a:ext>
                  </a:extLst>
                </a:gridCol>
                <a:gridCol w="469386">
                  <a:extLst>
                    <a:ext uri="{9D8B030D-6E8A-4147-A177-3AD203B41FA5}">
                      <a16:colId xmlns:a16="http://schemas.microsoft.com/office/drawing/2014/main" xmlns="" val="1370246628"/>
                    </a:ext>
                  </a:extLst>
                </a:gridCol>
              </a:tblGrid>
              <a:tr h="135226">
                <a:tc>
                  <a:txBody>
                    <a:bodyPr/>
                    <a:lstStyle/>
                    <a:p>
                      <a:pPr algn="l" fontAlgn="t"/>
                      <a:r>
                        <a:rPr lang="ru-RU" sz="1000" b="1" i="0" u="none" strike="noStrike">
                          <a:solidFill>
                            <a:srgbClr val="FF0000"/>
                          </a:solidFill>
                          <a:effectLst/>
                          <a:latin typeface="Times New Roman" panose="02020603050405020304" pitchFamily="18" charset="0"/>
                        </a:rPr>
                        <a:t>Дрожжановский</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800" b="0" i="0" u="none" strike="noStrike" dirty="0" smtClean="0">
                          <a:solidFill>
                            <a:srgbClr val="000000"/>
                          </a:solidFill>
                          <a:effectLst/>
                          <a:latin typeface="Times New Roman" panose="02020603050405020304" pitchFamily="18" charset="0"/>
                        </a:rPr>
                        <a:t>ДОО</a:t>
                      </a:r>
                      <a:endParaRPr lang="ru-RU" sz="800" b="0" i="0" u="none" strike="noStrike" dirty="0">
                        <a:solidFill>
                          <a:srgbClr val="000000"/>
                        </a:solidFill>
                        <a:effectLst/>
                        <a:latin typeface="Times New Roman" panose="02020603050405020304" pitchFamily="18" charset="0"/>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800" b="0" i="0" u="none" strike="noStrike" dirty="0">
                          <a:solidFill>
                            <a:srgbClr val="000000"/>
                          </a:solidFill>
                          <a:effectLst/>
                          <a:latin typeface="Times New Roman" panose="02020603050405020304" pitchFamily="18" charset="0"/>
                        </a:rPr>
                        <a:t>Школы</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800" b="0" i="0" u="none" strike="noStrike" dirty="0">
                          <a:solidFill>
                            <a:srgbClr val="000000"/>
                          </a:solidFill>
                          <a:effectLst/>
                          <a:latin typeface="Times New Roman" panose="02020603050405020304" pitchFamily="18" charset="0"/>
                        </a:rPr>
                        <a:t>Общий итог</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503292957"/>
                  </a:ext>
                </a:extLst>
              </a:tr>
              <a:tr h="135226">
                <a:tc>
                  <a:txBody>
                    <a:bodyPr/>
                    <a:lstStyle/>
                    <a:p>
                      <a:pPr algn="l" fontAlgn="t"/>
                      <a:r>
                        <a:rPr lang="ru-RU" sz="800" b="0" i="0" u="none" strike="noStrike" dirty="0">
                          <a:solidFill>
                            <a:srgbClr val="000000"/>
                          </a:solidFill>
                          <a:effectLst/>
                          <a:latin typeface="Times New Roman" panose="02020603050405020304" pitchFamily="18" charset="0"/>
                        </a:rPr>
                        <a:t>не проходил анкетирование</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27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36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602087587"/>
                  </a:ext>
                </a:extLst>
              </a:tr>
              <a:tr h="135226">
                <a:tc>
                  <a:txBody>
                    <a:bodyPr/>
                    <a:lstStyle/>
                    <a:p>
                      <a:pPr algn="l" fontAlgn="t"/>
                      <a:r>
                        <a:rPr lang="ru-RU" sz="800" b="0" i="0" u="none" strike="noStrike" dirty="0">
                          <a:solidFill>
                            <a:srgbClr val="000000"/>
                          </a:solidFill>
                          <a:effectLst/>
                          <a:latin typeface="Times New Roman" panose="02020603050405020304" pitchFamily="18" charset="0"/>
                        </a:rPr>
                        <a:t>отпуск по уходу за ребенком</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828380441"/>
                  </a:ext>
                </a:extLst>
              </a:tr>
              <a:tr h="135226">
                <a:tc>
                  <a:txBody>
                    <a:bodyPr/>
                    <a:lstStyle/>
                    <a:p>
                      <a:pPr algn="l" fontAlgn="t"/>
                      <a:r>
                        <a:rPr lang="ru-RU" sz="800" b="0" i="0" u="none" strike="noStrike" dirty="0">
                          <a:solidFill>
                            <a:srgbClr val="000000"/>
                          </a:solidFill>
                          <a:effectLst/>
                          <a:latin typeface="Times New Roman" panose="02020603050405020304" pitchFamily="18" charset="0"/>
                        </a:rPr>
                        <a:t>профессиональная переподготовка</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16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19</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15843922"/>
                  </a:ext>
                </a:extLst>
              </a:tr>
              <a:tr h="229885">
                <a:tc>
                  <a:txBody>
                    <a:bodyPr/>
                    <a:lstStyle/>
                    <a:p>
                      <a:pPr algn="l" fontAlgn="t"/>
                      <a:r>
                        <a:rPr lang="ru-RU" sz="800" b="0" i="0" u="none" strike="noStrike" dirty="0">
                          <a:solidFill>
                            <a:srgbClr val="FF0000"/>
                          </a:solidFill>
                          <a:effectLst/>
                          <a:latin typeface="Times New Roman" panose="02020603050405020304" pitchFamily="18" charset="0"/>
                        </a:rPr>
                        <a:t>прошёл обучение за счёт внебюджетных средств</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FF0000"/>
                          </a:solidFill>
                          <a:effectLst/>
                          <a:latin typeface="Times New Roman" panose="02020603050405020304" pitchFamily="18" charset="0"/>
                        </a:rPr>
                        <a:t>22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FF0000"/>
                          </a:solidFill>
                          <a:effectLst/>
                          <a:latin typeface="Times New Roman" panose="02020603050405020304" pitchFamily="18" charset="0"/>
                        </a:rPr>
                        <a:t>158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FF0000"/>
                          </a:solidFill>
                          <a:effectLst/>
                          <a:latin typeface="Times New Roman" panose="02020603050405020304" pitchFamily="18" charset="0"/>
                        </a:rPr>
                        <a:t>197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995821351"/>
                  </a:ext>
                </a:extLst>
              </a:tr>
              <a:tr h="135226">
                <a:tc>
                  <a:txBody>
                    <a:bodyPr/>
                    <a:lstStyle/>
                    <a:p>
                      <a:pPr algn="l" fontAlgn="t"/>
                      <a:r>
                        <a:rPr lang="ru-RU" sz="800" b="0" i="0" u="none" strike="noStrike" dirty="0">
                          <a:solidFill>
                            <a:srgbClr val="000000"/>
                          </a:solidFill>
                          <a:effectLst/>
                          <a:latin typeface="Times New Roman" panose="02020603050405020304" pitchFamily="18" charset="0"/>
                        </a:rPr>
                        <a:t>совместитель</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12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26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45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405760530"/>
                  </a:ext>
                </a:extLst>
              </a:tr>
            </a:tbl>
          </a:graphicData>
        </a:graphic>
      </p:graphicFrame>
      <p:graphicFrame>
        <p:nvGraphicFramePr>
          <p:cNvPr id="6" name="Таблица 5"/>
          <p:cNvGraphicFramePr>
            <a:graphicFrameLocks noGrp="1"/>
          </p:cNvGraphicFramePr>
          <p:nvPr>
            <p:extLst>
              <p:ext uri="{D42A27DB-BD31-4B8C-83A1-F6EECF244321}">
                <p14:modId xmlns:p14="http://schemas.microsoft.com/office/powerpoint/2010/main" val="2808921274"/>
              </p:ext>
            </p:extLst>
          </p:nvPr>
        </p:nvGraphicFramePr>
        <p:xfrm>
          <a:off x="5511133" y="2398470"/>
          <a:ext cx="3168352" cy="1823085"/>
        </p:xfrm>
        <a:graphic>
          <a:graphicData uri="http://schemas.openxmlformats.org/drawingml/2006/table">
            <a:tbl>
              <a:tblPr/>
              <a:tblGrid>
                <a:gridCol w="1505026">
                  <a:extLst>
                    <a:ext uri="{9D8B030D-6E8A-4147-A177-3AD203B41FA5}">
                      <a16:colId xmlns:a16="http://schemas.microsoft.com/office/drawing/2014/main" xmlns="" val="1498930902"/>
                    </a:ext>
                  </a:extLst>
                </a:gridCol>
                <a:gridCol w="305709">
                  <a:extLst>
                    <a:ext uri="{9D8B030D-6E8A-4147-A177-3AD203B41FA5}">
                      <a16:colId xmlns:a16="http://schemas.microsoft.com/office/drawing/2014/main" xmlns="" val="329634837"/>
                    </a:ext>
                  </a:extLst>
                </a:gridCol>
                <a:gridCol w="376257">
                  <a:extLst>
                    <a:ext uri="{9D8B030D-6E8A-4147-A177-3AD203B41FA5}">
                      <a16:colId xmlns:a16="http://schemas.microsoft.com/office/drawing/2014/main" xmlns="" val="608045228"/>
                    </a:ext>
                  </a:extLst>
                </a:gridCol>
                <a:gridCol w="440422">
                  <a:extLst>
                    <a:ext uri="{9D8B030D-6E8A-4147-A177-3AD203B41FA5}">
                      <a16:colId xmlns:a16="http://schemas.microsoft.com/office/drawing/2014/main" xmlns="" val="1134136974"/>
                    </a:ext>
                  </a:extLst>
                </a:gridCol>
                <a:gridCol w="540938">
                  <a:extLst>
                    <a:ext uri="{9D8B030D-6E8A-4147-A177-3AD203B41FA5}">
                      <a16:colId xmlns:a16="http://schemas.microsoft.com/office/drawing/2014/main" xmlns="" val="53557144"/>
                    </a:ext>
                  </a:extLst>
                </a:gridCol>
              </a:tblGrid>
              <a:tr h="117464">
                <a:tc>
                  <a:txBody>
                    <a:bodyPr/>
                    <a:lstStyle/>
                    <a:p>
                      <a:pPr algn="l" fontAlgn="t"/>
                      <a:r>
                        <a:rPr lang="ru-RU" sz="1000" b="1" i="0" u="none" strike="noStrike" dirty="0">
                          <a:solidFill>
                            <a:srgbClr val="FF0000"/>
                          </a:solidFill>
                          <a:effectLst/>
                          <a:latin typeface="Times New Roman" panose="02020603050405020304" pitchFamily="18" charset="0"/>
                        </a:rPr>
                        <a:t>Рыбно-</a:t>
                      </a:r>
                      <a:r>
                        <a:rPr lang="ru-RU" sz="1000" b="1" i="0" u="none" strike="noStrike" dirty="0" err="1">
                          <a:solidFill>
                            <a:srgbClr val="FF0000"/>
                          </a:solidFill>
                          <a:effectLst/>
                          <a:latin typeface="Times New Roman" panose="02020603050405020304" pitchFamily="18" charset="0"/>
                        </a:rPr>
                        <a:t>Слободский</a:t>
                      </a:r>
                      <a:endParaRPr lang="ru-RU" sz="1000" b="1" i="0" u="none" strike="noStrike" dirty="0">
                        <a:solidFill>
                          <a:srgbClr val="FF0000"/>
                        </a:solidFill>
                        <a:effectLst/>
                        <a:latin typeface="Times New Roman" panose="02020603050405020304" pitchFamily="18" charset="0"/>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800" b="0" i="0" u="none" strike="noStrike" dirty="0" smtClean="0">
                          <a:solidFill>
                            <a:srgbClr val="000000"/>
                          </a:solidFill>
                          <a:effectLst/>
                          <a:latin typeface="Times New Roman" panose="02020603050405020304" pitchFamily="18" charset="0"/>
                        </a:rPr>
                        <a:t>ДОО</a:t>
                      </a:r>
                      <a:endParaRPr lang="ru-RU" sz="800" b="0" i="0" u="none" strike="noStrike" dirty="0">
                        <a:solidFill>
                          <a:srgbClr val="000000"/>
                        </a:solidFill>
                        <a:effectLst/>
                        <a:latin typeface="Times New Roman" panose="02020603050405020304" pitchFamily="18" charset="0"/>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800" b="0" i="0" u="none" strike="noStrike" dirty="0" smtClean="0">
                          <a:solidFill>
                            <a:srgbClr val="000000"/>
                          </a:solidFill>
                          <a:effectLst/>
                          <a:latin typeface="Times New Roman" panose="02020603050405020304" pitchFamily="18" charset="0"/>
                        </a:rPr>
                        <a:t>ДОД</a:t>
                      </a:r>
                      <a:endParaRPr lang="ru-RU" sz="800" b="0" i="0" u="none" strike="noStrike" dirty="0">
                        <a:solidFill>
                          <a:srgbClr val="000000"/>
                        </a:solidFill>
                        <a:effectLst/>
                        <a:latin typeface="Times New Roman" panose="02020603050405020304" pitchFamily="18" charset="0"/>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800" b="0" i="0" u="none" strike="noStrike" dirty="0">
                          <a:solidFill>
                            <a:srgbClr val="000000"/>
                          </a:solidFill>
                          <a:effectLst/>
                          <a:latin typeface="Times New Roman" panose="02020603050405020304" pitchFamily="18" charset="0"/>
                        </a:rPr>
                        <a:t>Школы</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800" b="0" i="0" u="none" strike="noStrike" dirty="0">
                          <a:solidFill>
                            <a:srgbClr val="000000"/>
                          </a:solidFill>
                          <a:effectLst/>
                          <a:latin typeface="Times New Roman" panose="02020603050405020304" pitchFamily="18" charset="0"/>
                        </a:rPr>
                        <a:t>Общий итог</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356897878"/>
                  </a:ext>
                </a:extLst>
              </a:tr>
              <a:tr h="117464">
                <a:tc>
                  <a:txBody>
                    <a:bodyPr/>
                    <a:lstStyle/>
                    <a:p>
                      <a:pPr algn="l" fontAlgn="t"/>
                      <a:r>
                        <a:rPr lang="ru-RU" sz="800" b="0" i="0" u="none" strike="noStrike" dirty="0">
                          <a:solidFill>
                            <a:srgbClr val="000000"/>
                          </a:solidFill>
                          <a:effectLst/>
                          <a:latin typeface="Times New Roman" panose="02020603050405020304" pitchFamily="18" charset="0"/>
                        </a:rPr>
                        <a:t>выход на заслуженный отдых</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11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257340848"/>
                  </a:ext>
                </a:extLst>
              </a:tr>
              <a:tr h="117464">
                <a:tc>
                  <a:txBody>
                    <a:bodyPr/>
                    <a:lstStyle/>
                    <a:p>
                      <a:pPr algn="l" fontAlgn="t"/>
                      <a:r>
                        <a:rPr lang="ru-RU" sz="800" b="0" i="0" u="none" strike="noStrike" dirty="0">
                          <a:solidFill>
                            <a:srgbClr val="000000"/>
                          </a:solidFill>
                          <a:effectLst/>
                          <a:latin typeface="Times New Roman" panose="02020603050405020304" pitchFamily="18" charset="0"/>
                        </a:rPr>
                        <a:t>заочное обучение</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10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188110547"/>
                  </a:ext>
                </a:extLst>
              </a:tr>
              <a:tr h="117464">
                <a:tc>
                  <a:txBody>
                    <a:bodyPr/>
                    <a:lstStyle/>
                    <a:p>
                      <a:pPr algn="l" fontAlgn="t"/>
                      <a:r>
                        <a:rPr lang="ru-RU" sz="800" b="0" i="0" u="none" strike="noStrike" dirty="0">
                          <a:solidFill>
                            <a:srgbClr val="000000"/>
                          </a:solidFill>
                          <a:effectLst/>
                          <a:latin typeface="Times New Roman" panose="02020603050405020304" pitchFamily="18" charset="0"/>
                        </a:rPr>
                        <a:t>ликвидация/оптимизация</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25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25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328975159"/>
                  </a:ext>
                </a:extLst>
              </a:tr>
              <a:tr h="117464">
                <a:tc>
                  <a:txBody>
                    <a:bodyPr/>
                    <a:lstStyle/>
                    <a:p>
                      <a:pPr algn="l" fontAlgn="t"/>
                      <a:r>
                        <a:rPr lang="ru-RU" sz="800" b="0" i="0" u="none" strike="noStrike" dirty="0">
                          <a:solidFill>
                            <a:srgbClr val="000000"/>
                          </a:solidFill>
                          <a:effectLst/>
                          <a:latin typeface="Times New Roman" panose="02020603050405020304" pitchFamily="18" charset="0"/>
                        </a:rPr>
                        <a:t>отпуск по уходу за ребенком</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13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474521124"/>
                  </a:ext>
                </a:extLst>
              </a:tr>
              <a:tr h="117464">
                <a:tc>
                  <a:txBody>
                    <a:bodyPr/>
                    <a:lstStyle/>
                    <a:p>
                      <a:pPr algn="l" fontAlgn="t"/>
                      <a:r>
                        <a:rPr lang="ru-RU" sz="800" b="0" i="0" u="none" strike="noStrike" dirty="0">
                          <a:solidFill>
                            <a:srgbClr val="000000"/>
                          </a:solidFill>
                          <a:effectLst/>
                          <a:latin typeface="Times New Roman" panose="02020603050405020304" pitchFamily="18" charset="0"/>
                        </a:rPr>
                        <a:t>профессиональная переподготовка</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15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13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31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073893489"/>
                  </a:ext>
                </a:extLst>
              </a:tr>
              <a:tr h="199689">
                <a:tc>
                  <a:txBody>
                    <a:bodyPr/>
                    <a:lstStyle/>
                    <a:p>
                      <a:pPr algn="l" fontAlgn="t"/>
                      <a:r>
                        <a:rPr lang="ru-RU" sz="800" b="0" i="0" u="none" strike="noStrike" dirty="0">
                          <a:solidFill>
                            <a:srgbClr val="FF0000"/>
                          </a:solidFill>
                          <a:effectLst/>
                          <a:latin typeface="Times New Roman" panose="02020603050405020304" pitchFamily="18" charset="0"/>
                        </a:rPr>
                        <a:t>прошёл обучение за счёт внебюджетных средств</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FF0000"/>
                          </a:solidFill>
                          <a:effectLst/>
                          <a:latin typeface="Times New Roman" panose="02020603050405020304" pitchFamily="18" charset="0"/>
                        </a:rPr>
                        <a:t>28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FF0000"/>
                          </a:solidFill>
                          <a:effectLst/>
                          <a:latin typeface="Times New Roman" panose="02020603050405020304" pitchFamily="18" charset="0"/>
                        </a:rPr>
                        <a:t>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FF0000"/>
                          </a:solidFill>
                          <a:effectLst/>
                          <a:latin typeface="Times New Roman" panose="02020603050405020304" pitchFamily="18" charset="0"/>
                        </a:rPr>
                        <a:t>240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FF0000"/>
                          </a:solidFill>
                          <a:effectLst/>
                          <a:latin typeface="Times New Roman" panose="02020603050405020304" pitchFamily="18" charset="0"/>
                        </a:rPr>
                        <a:t>284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332297019"/>
                  </a:ext>
                </a:extLst>
              </a:tr>
              <a:tr h="117464">
                <a:tc>
                  <a:txBody>
                    <a:bodyPr/>
                    <a:lstStyle/>
                    <a:p>
                      <a:pPr algn="l" fontAlgn="t"/>
                      <a:r>
                        <a:rPr lang="ru-RU" sz="800" b="0" i="0" u="none" strike="noStrike" dirty="0">
                          <a:solidFill>
                            <a:srgbClr val="000000"/>
                          </a:solidFill>
                          <a:effectLst/>
                          <a:latin typeface="Times New Roman" panose="02020603050405020304" pitchFamily="18" charset="0"/>
                        </a:rPr>
                        <a:t>совместитель</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42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24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71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415578081"/>
                  </a:ext>
                </a:extLst>
              </a:tr>
              <a:tr h="117464">
                <a:tc>
                  <a:txBody>
                    <a:bodyPr/>
                    <a:lstStyle/>
                    <a:p>
                      <a:pPr algn="l" fontAlgn="t"/>
                      <a:r>
                        <a:rPr lang="ru-RU" sz="800" b="0" i="0" u="none" strike="noStrike" dirty="0">
                          <a:solidFill>
                            <a:srgbClr val="000000"/>
                          </a:solidFill>
                          <a:effectLst/>
                          <a:latin typeface="Times New Roman" panose="02020603050405020304" pitchFamily="18" charset="0"/>
                        </a:rPr>
                        <a:t>увольнение/переход на другую работу</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a:solidFill>
                            <a:srgbClr val="000000"/>
                          </a:solidFill>
                          <a:effectLst/>
                          <a:latin typeface="Times New Roman" panose="02020603050405020304" pitchFamily="18" charset="0"/>
                        </a:rPr>
                        <a:t>15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000" b="0" i="0" u="none" strike="noStrike" dirty="0">
                          <a:solidFill>
                            <a:srgbClr val="000000"/>
                          </a:solidFill>
                          <a:effectLst/>
                          <a:latin typeface="Times New Roman" panose="02020603050405020304" pitchFamily="18" charset="0"/>
                        </a:rPr>
                        <a:t>17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855395397"/>
                  </a:ext>
                </a:extLst>
              </a:tr>
            </a:tbl>
          </a:graphicData>
        </a:graphic>
      </p:graphicFrame>
      <p:sp>
        <p:nvSpPr>
          <p:cNvPr id="7" name="Rectangle 1"/>
          <p:cNvSpPr>
            <a:spLocks noChangeArrowheads="1"/>
          </p:cNvSpPr>
          <p:nvPr/>
        </p:nvSpPr>
        <p:spPr bwMode="auto">
          <a:xfrm>
            <a:off x="539552" y="119638"/>
            <a:ext cx="799288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indent="450850" algn="ctr"/>
            <a:r>
              <a:rPr lang="ru-RU" sz="1400" b="1" dirty="0" smtClean="0">
                <a:solidFill>
                  <a:srgbClr val="C00000"/>
                </a:solidFill>
                <a:latin typeface="Garamond" panose="02020404030301010803" pitchFamily="18" charset="0"/>
                <a:ea typeface="+mj-ea"/>
                <a:cs typeface="Times New Roman" panose="02020603050405020304" pitchFamily="18" charset="0"/>
              </a:rPr>
              <a:t>Повышение квалификации в 2019 году</a:t>
            </a:r>
          </a:p>
        </p:txBody>
      </p:sp>
    </p:spTree>
    <p:extLst>
      <p:ext uri="{BB962C8B-B14F-4D97-AF65-F5344CB8AC3E}">
        <p14:creationId xmlns:p14="http://schemas.microsoft.com/office/powerpoint/2010/main" val="3481911277"/>
      </p:ext>
    </p:extLst>
  </p:cSld>
  <p:clrMapOvr>
    <a:masterClrMapping/>
  </p:clrMapOvr>
  <p:timing>
    <p:tnLst>
      <p:par>
        <p:cTn id="1" dur="indefinite" restart="never" nodeType="tmRoot"/>
      </p:par>
    </p:tnLst>
  </p:timing>
</p:sld>
</file>

<file path=ppt/theme/theme1.xml><?xml version="1.0" encoding="utf-8"?>
<a:theme xmlns:a="http://schemas.openxmlformats.org/drawingml/2006/main" name="2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Классическая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20944</TotalTime>
  <Words>4766</Words>
  <Application>Microsoft Office PowerPoint</Application>
  <PresentationFormat>Экран (16:9)</PresentationFormat>
  <Paragraphs>1311</Paragraphs>
  <Slides>46</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46</vt:i4>
      </vt:variant>
    </vt:vector>
  </HeadingPairs>
  <TitlesOfParts>
    <vt:vector size="55" baseType="lpstr">
      <vt:lpstr>Arial</vt:lpstr>
      <vt:lpstr>Arial Black</vt:lpstr>
      <vt:lpstr>Arial Narrow</vt:lpstr>
      <vt:lpstr>Calibri</vt:lpstr>
      <vt:lpstr>Garamond</vt:lpstr>
      <vt:lpstr>Georgia</vt:lpstr>
      <vt:lpstr>Times New Roman</vt:lpstr>
      <vt:lpstr>Wingdings</vt:lpstr>
      <vt:lpstr>2_Тема Office</vt:lpstr>
      <vt:lpstr>Презентация PowerPoint</vt:lpstr>
      <vt:lpstr>Презентация PowerPoint</vt:lpstr>
      <vt:lpstr>Презентация PowerPoint</vt:lpstr>
      <vt:lpstr>Презентация PowerPoint</vt:lpstr>
      <vt:lpstr>Презентация PowerPoint</vt:lpstr>
      <vt:lpstr>Повышение квалификации  в 2019 году </vt:lpstr>
      <vt:lpstr>Презентация PowerPoint</vt:lpstr>
      <vt:lpstr>Презентация PowerPoint</vt:lpstr>
      <vt:lpstr>Презентация PowerPoint</vt:lpstr>
      <vt:lpstr>Презентация PowerPoint</vt:lpstr>
      <vt:lpstr>Презентация PowerPoint</vt:lpstr>
      <vt:lpstr>Обучение целевых групп в 2019 году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Дорожная карта комплексной программы  БФ «Вклад в будущее» </vt:lpstr>
      <vt:lpstr>Презентация PowerPoint</vt:lpstr>
      <vt:lpstr>О гранте</vt:lpstr>
      <vt:lpstr>Номинации и объемы ежемесячных выплат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Дальнейшие шаги по грантам. Контроль со стороны РОО и ММС</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Ковалева Валерия Юрьевна</dc:creator>
  <cp:lastModifiedBy>Gimn</cp:lastModifiedBy>
  <cp:revision>910</cp:revision>
  <cp:lastPrinted>2019-09-20T09:34:28Z</cp:lastPrinted>
  <dcterms:created xsi:type="dcterms:W3CDTF">2015-10-13T08:15:21Z</dcterms:created>
  <dcterms:modified xsi:type="dcterms:W3CDTF">2020-08-18T10:28:29Z</dcterms:modified>
</cp:coreProperties>
</file>